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0" r:id="rId4"/>
    <p:sldId id="280" r:id="rId5"/>
    <p:sldId id="275" r:id="rId6"/>
    <p:sldId id="269" r:id="rId7"/>
    <p:sldId id="276" r:id="rId8"/>
    <p:sldId id="277" r:id="rId9"/>
    <p:sldId id="278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FB600-BAE7-4663-BA5B-FA2930BF9169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74977-CF43-464D-A2DC-792AA7B5AA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630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office?utm_source=unsplash&amp;utm_medium=referral&amp;utm_content=creditCopyTex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office?utm_source=unsplash&amp;utm_medium=referral&amp;utm_content=creditCopyTex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b="0" i="0" u="none" strike="noStrike" dirty="0">
                <a:effectLst/>
                <a:latin typeface="-apple-system"/>
              </a:rPr>
              <a:t>Dylan Gillis </a:t>
            </a:r>
            <a:r>
              <a:rPr lang="en-US" dirty="0"/>
              <a:t>on </a:t>
            </a:r>
            <a:r>
              <a:rPr lang="en-US" dirty="0" err="1">
                <a:hlinkClick r:id="rId3"/>
              </a:rPr>
              <a:t>Unsplash</a:t>
            </a:r>
            <a:r>
              <a:rPr lang="en-US" dirty="0"/>
              <a:t> </a:t>
            </a:r>
            <a:endParaRPr lang="en-ID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2230A-F3EA-4A69-9FF9-699829CE53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1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b="0" i="0" u="none" strike="noStrike" dirty="0">
                <a:effectLst/>
                <a:latin typeface="-apple-system"/>
              </a:rPr>
              <a:t>Dylan Gillis </a:t>
            </a:r>
            <a:r>
              <a:rPr lang="en-US" dirty="0"/>
              <a:t>on </a:t>
            </a:r>
            <a:r>
              <a:rPr lang="en-US" dirty="0" err="1">
                <a:hlinkClick r:id="rId3"/>
              </a:rPr>
              <a:t>Unsplash</a:t>
            </a:r>
            <a:r>
              <a:rPr lang="en-US" dirty="0"/>
              <a:t> </a:t>
            </a:r>
            <a:endParaRPr lang="en-ID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2230A-F3EA-4A69-9FF9-699829CE53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1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720C-7B20-4416-8D59-8F57531378EE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635B-8C42-4277-83D2-0C8DFAC898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178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720C-7B20-4416-8D59-8F57531378EE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635B-8C42-4277-83D2-0C8DFAC898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284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720C-7B20-4416-8D59-8F57531378EE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635B-8C42-4277-83D2-0C8DFAC8981B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617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720C-7B20-4416-8D59-8F57531378EE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635B-8C42-4277-83D2-0C8DFAC898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1533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720C-7B20-4416-8D59-8F57531378EE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635B-8C42-4277-83D2-0C8DFAC8981B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658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720C-7B20-4416-8D59-8F57531378EE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635B-8C42-4277-83D2-0C8DFAC898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9849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720C-7B20-4416-8D59-8F57531378EE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635B-8C42-4277-83D2-0C8DFAC898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6522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720C-7B20-4416-8D59-8F57531378EE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635B-8C42-4277-83D2-0C8DFAC898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653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720C-7B20-4416-8D59-8F57531378EE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635B-8C42-4277-83D2-0C8DFAC898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720C-7B20-4416-8D59-8F57531378EE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635B-8C42-4277-83D2-0C8DFAC898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222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720C-7B20-4416-8D59-8F57531378EE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635B-8C42-4277-83D2-0C8DFAC898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850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720C-7B20-4416-8D59-8F57531378EE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635B-8C42-4277-83D2-0C8DFAC898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19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720C-7B20-4416-8D59-8F57531378EE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635B-8C42-4277-83D2-0C8DFAC898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705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720C-7B20-4416-8D59-8F57531378EE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635B-8C42-4277-83D2-0C8DFAC898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010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720C-7B20-4416-8D59-8F57531378EE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635B-8C42-4277-83D2-0C8DFAC898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256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720C-7B20-4416-8D59-8F57531378EE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635B-8C42-4277-83D2-0C8DFAC898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595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A720C-7B20-4416-8D59-8F57531378EE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72635B-8C42-4277-83D2-0C8DFAC898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306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enih.petanian.go.id/admin" TargetMode="External"/><Relationship Id="rId2" Type="http://schemas.openxmlformats.org/officeDocument/2006/relationships/hyperlink" Target="https://benih.petanian.go.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rtiapps.klinikberdikari.id/public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9956-484B-437A-8D66-FE0A50DB6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KNOWLEDGE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D10DF-A685-4877-801B-76919AEE03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PROSEED V2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63776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C4F3-8B50-4E6C-988C-3C1B2339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CARA MEMBUAT DATA (Create)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98E8B-F6AC-4888-A780-7182740C3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52" b="54611"/>
          <a:stretch/>
        </p:blipFill>
        <p:spPr>
          <a:xfrm>
            <a:off x="677334" y="1453927"/>
            <a:ext cx="10153934" cy="1955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E4320C-0652-49F0-BB51-3DC7B5829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130284"/>
            <a:ext cx="7110484" cy="3841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F778E5-B3E2-400A-8137-A03FD89383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15" t="79948" r="46605" b="8361"/>
          <a:stretch/>
        </p:blipFill>
        <p:spPr>
          <a:xfrm>
            <a:off x="2233179" y="5971819"/>
            <a:ext cx="3521122" cy="77005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E595430F-D21D-4435-8303-121A3BEB7BE3}"/>
              </a:ext>
            </a:extLst>
          </p:cNvPr>
          <p:cNvSpPr/>
          <p:nvPr/>
        </p:nvSpPr>
        <p:spPr>
          <a:xfrm>
            <a:off x="9853684" y="1078173"/>
            <a:ext cx="723332" cy="118735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D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E6A37F8-94FC-48C3-8324-FC9EAAE5B6E6}"/>
              </a:ext>
            </a:extLst>
          </p:cNvPr>
          <p:cNvSpPr/>
          <p:nvPr/>
        </p:nvSpPr>
        <p:spPr>
          <a:xfrm>
            <a:off x="3509244" y="2431432"/>
            <a:ext cx="723332" cy="118735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D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838F005-83EC-4553-9C56-2608A151F24C}"/>
              </a:ext>
            </a:extLst>
          </p:cNvPr>
          <p:cNvSpPr/>
          <p:nvPr/>
        </p:nvSpPr>
        <p:spPr>
          <a:xfrm>
            <a:off x="2351459" y="5131961"/>
            <a:ext cx="723332" cy="118735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3a</a:t>
            </a:r>
            <a:endParaRPr lang="en-ID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D5F69FC-5B2A-4192-82AD-7655546592F5}"/>
              </a:ext>
            </a:extLst>
          </p:cNvPr>
          <p:cNvSpPr/>
          <p:nvPr/>
        </p:nvSpPr>
        <p:spPr>
          <a:xfrm>
            <a:off x="3384392" y="5169492"/>
            <a:ext cx="723332" cy="118735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3b</a:t>
            </a:r>
            <a:endParaRPr lang="en-ID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1750EDB-395E-479A-8E4E-7E5485B8B66B}"/>
              </a:ext>
            </a:extLst>
          </p:cNvPr>
          <p:cNvSpPr/>
          <p:nvPr/>
        </p:nvSpPr>
        <p:spPr>
          <a:xfrm>
            <a:off x="4630636" y="5168292"/>
            <a:ext cx="723332" cy="118735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3c</a:t>
            </a:r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875C1E-432E-4669-90EC-BAB1C126150B}"/>
              </a:ext>
            </a:extLst>
          </p:cNvPr>
          <p:cNvSpPr txBox="1"/>
          <p:nvPr/>
        </p:nvSpPr>
        <p:spPr>
          <a:xfrm>
            <a:off x="7970293" y="4176215"/>
            <a:ext cx="3343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Keterangan</a:t>
            </a:r>
            <a:r>
              <a:rPr lang="en-US" dirty="0"/>
              <a:t> :</a:t>
            </a:r>
          </a:p>
          <a:p>
            <a:pPr marL="342900" indent="-342900">
              <a:buAutoNum type="arabicPeriod"/>
            </a:pP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Buat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Isi Form</a:t>
            </a:r>
          </a:p>
          <a:p>
            <a:pPr marL="342900" indent="-342900">
              <a:buAutoNum type="arabicPeriod"/>
            </a:pPr>
            <a:r>
              <a:rPr lang="en-US" dirty="0"/>
              <a:t>a. </a:t>
            </a:r>
            <a:r>
              <a:rPr lang="en-US" dirty="0" err="1"/>
              <a:t>Simpan</a:t>
            </a:r>
            <a:r>
              <a:rPr lang="en-US" dirty="0"/>
              <a:t> dan </a:t>
            </a:r>
            <a:r>
              <a:rPr lang="en-US" dirty="0" err="1"/>
              <a:t>kembali</a:t>
            </a:r>
            <a:endParaRPr lang="en-US" dirty="0"/>
          </a:p>
          <a:p>
            <a:pPr marL="342900" indent="-342900">
              <a:buAutoNum type="arabicPeriod" startAt="3"/>
            </a:pPr>
            <a:r>
              <a:rPr lang="en-ID" dirty="0"/>
              <a:t>b. </a:t>
            </a:r>
            <a:r>
              <a:rPr lang="en-ID" dirty="0" err="1"/>
              <a:t>Simpan</a:t>
            </a:r>
            <a:r>
              <a:rPr lang="en-ID" dirty="0"/>
              <a:t> dan </a:t>
            </a:r>
            <a:r>
              <a:rPr lang="en-ID" dirty="0" err="1"/>
              <a:t>buat</a:t>
            </a:r>
            <a:r>
              <a:rPr lang="en-ID" dirty="0"/>
              <a:t> lain</a:t>
            </a:r>
          </a:p>
          <a:p>
            <a:r>
              <a:rPr lang="en-US" dirty="0"/>
              <a:t>3</a:t>
            </a:r>
            <a:r>
              <a:rPr lang="en-ID" dirty="0"/>
              <a:t>.  c. </a:t>
            </a:r>
            <a:r>
              <a:rPr lang="en-ID" dirty="0" err="1"/>
              <a:t>Batalkan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C4F3-8B50-4E6C-988C-3C1B2339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CARA UBAH DATA (Update/Edit)</a:t>
            </a:r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875C1E-432E-4669-90EC-BAB1C126150B}"/>
              </a:ext>
            </a:extLst>
          </p:cNvPr>
          <p:cNvSpPr txBox="1"/>
          <p:nvPr/>
        </p:nvSpPr>
        <p:spPr>
          <a:xfrm>
            <a:off x="1174766" y="4831308"/>
            <a:ext cx="7601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Keterangan</a:t>
            </a:r>
            <a:r>
              <a:rPr lang="en-US" dirty="0"/>
              <a:t> :</a:t>
            </a:r>
          </a:p>
          <a:p>
            <a:r>
              <a:rPr lang="en-US" dirty="0"/>
              <a:t>1a. </a:t>
            </a:r>
            <a:r>
              <a:rPr lang="en-US" dirty="0" err="1"/>
              <a:t>Klik</a:t>
            </a:r>
            <a:r>
              <a:rPr lang="en-US" dirty="0"/>
              <a:t> pada </a:t>
            </a:r>
            <a:r>
              <a:rPr lang="en-US" dirty="0" err="1"/>
              <a:t>baris</a:t>
            </a:r>
            <a:r>
              <a:rPr lang="en-US" dirty="0"/>
              <a:t> data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diubah</a:t>
            </a:r>
            <a:endParaRPr lang="en-US" dirty="0"/>
          </a:p>
          <a:p>
            <a:r>
              <a:rPr lang="en-US" dirty="0"/>
              <a:t>1b. </a:t>
            </a:r>
            <a:r>
              <a:rPr lang="en-US" dirty="0" err="1"/>
              <a:t>Klik</a:t>
            </a:r>
            <a:r>
              <a:rPr lang="en-US" dirty="0"/>
              <a:t> pada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ubah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CEF23-98C0-4489-BBE1-296263024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94" b="19800"/>
          <a:stretch/>
        </p:blipFill>
        <p:spPr>
          <a:xfrm>
            <a:off x="0" y="1436048"/>
            <a:ext cx="12192000" cy="3234519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57D3A69D-0A38-40B6-AA10-1761138F1939}"/>
              </a:ext>
            </a:extLst>
          </p:cNvPr>
          <p:cNvSpPr/>
          <p:nvPr/>
        </p:nvSpPr>
        <p:spPr>
          <a:xfrm>
            <a:off x="2620370" y="3053307"/>
            <a:ext cx="2579427" cy="972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1a</a:t>
            </a:r>
            <a:endParaRPr lang="en-ID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FEDAB09-1DD6-4EAF-8C6C-454B0ABBB037}"/>
              </a:ext>
            </a:extLst>
          </p:cNvPr>
          <p:cNvSpPr/>
          <p:nvPr/>
        </p:nvSpPr>
        <p:spPr>
          <a:xfrm>
            <a:off x="7820167" y="2942608"/>
            <a:ext cx="2579427" cy="972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1b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4613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C4F3-8B50-4E6C-988C-3C1B2339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57985" cy="1320800"/>
          </a:xfrm>
        </p:spPr>
        <p:txBody>
          <a:bodyPr/>
          <a:lstStyle/>
          <a:p>
            <a:r>
              <a:rPr lang="en-US" dirty="0"/>
              <a:t>CARA HAPUS BEBERAPA DATA (Bulk Delete)</a:t>
            </a:r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875C1E-432E-4669-90EC-BAB1C126150B}"/>
              </a:ext>
            </a:extLst>
          </p:cNvPr>
          <p:cNvSpPr txBox="1"/>
          <p:nvPr/>
        </p:nvSpPr>
        <p:spPr>
          <a:xfrm>
            <a:off x="5053075" y="4717361"/>
            <a:ext cx="7601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Keterangan</a:t>
            </a:r>
            <a:r>
              <a:rPr lang="en-US" dirty="0"/>
              <a:t> :</a:t>
            </a:r>
          </a:p>
          <a:p>
            <a:pPr marL="342900" indent="-342900">
              <a:buAutoNum type="arabicPeriod"/>
            </a:pPr>
            <a:r>
              <a:rPr lang="en-US" dirty="0" err="1"/>
              <a:t>Ceklis</a:t>
            </a:r>
            <a:r>
              <a:rPr lang="en-US" dirty="0"/>
              <a:t> pada data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dihapus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Klik</a:t>
            </a:r>
            <a:r>
              <a:rPr lang="en-US" dirty="0"/>
              <a:t> pada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Hapus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Konfirmasi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CEF23-98C0-4489-BBE1-296263024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94" b="19800"/>
          <a:stretch/>
        </p:blipFill>
        <p:spPr>
          <a:xfrm>
            <a:off x="0" y="1436049"/>
            <a:ext cx="7512113" cy="1992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51CF18-8B1A-4A1B-819E-B93778174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823" b="22909"/>
          <a:stretch/>
        </p:blipFill>
        <p:spPr>
          <a:xfrm>
            <a:off x="3756056" y="2660255"/>
            <a:ext cx="7833815" cy="17889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92859-6A32-41A0-9EFC-575BD8EAD5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44" t="32544" r="51194" b="25396"/>
          <a:stretch/>
        </p:blipFill>
        <p:spPr>
          <a:xfrm>
            <a:off x="111125" y="3063923"/>
            <a:ext cx="3043451" cy="2770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032FEC-FC5B-4092-8616-BAE89E4224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08" t="36688" r="32612" b="24567"/>
          <a:stretch/>
        </p:blipFill>
        <p:spPr>
          <a:xfrm>
            <a:off x="1225368" y="4490573"/>
            <a:ext cx="3482719" cy="1992952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E0F51250-DBB8-4B42-B282-03E7611FCF88}"/>
              </a:ext>
            </a:extLst>
          </p:cNvPr>
          <p:cNvSpPr/>
          <p:nvPr/>
        </p:nvSpPr>
        <p:spPr>
          <a:xfrm>
            <a:off x="1632850" y="1472900"/>
            <a:ext cx="723332" cy="118735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D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89EB1E3-7804-4212-81CB-D4E1F5950B33}"/>
              </a:ext>
            </a:extLst>
          </p:cNvPr>
          <p:cNvSpPr/>
          <p:nvPr/>
        </p:nvSpPr>
        <p:spPr>
          <a:xfrm>
            <a:off x="5579328" y="1604912"/>
            <a:ext cx="723332" cy="118735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D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07F197C-6825-42CC-BA07-0BAC37D4F142}"/>
              </a:ext>
            </a:extLst>
          </p:cNvPr>
          <p:cNvSpPr/>
          <p:nvPr/>
        </p:nvSpPr>
        <p:spPr>
          <a:xfrm>
            <a:off x="502036" y="2688840"/>
            <a:ext cx="723332" cy="118735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D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6D4A6FA-FFE7-4CA0-AC60-865BFDC43BEF}"/>
              </a:ext>
            </a:extLst>
          </p:cNvPr>
          <p:cNvSpPr/>
          <p:nvPr/>
        </p:nvSpPr>
        <p:spPr>
          <a:xfrm>
            <a:off x="3265701" y="4647064"/>
            <a:ext cx="723332" cy="118735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6991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C4F3-8B50-4E6C-988C-3C1B2339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57985" cy="1320800"/>
          </a:xfrm>
        </p:spPr>
        <p:txBody>
          <a:bodyPr/>
          <a:lstStyle/>
          <a:p>
            <a:r>
              <a:rPr lang="en-US" dirty="0"/>
              <a:t>CARA HAPUS DATA (Delete)</a:t>
            </a:r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875C1E-432E-4669-90EC-BAB1C126150B}"/>
              </a:ext>
            </a:extLst>
          </p:cNvPr>
          <p:cNvSpPr txBox="1"/>
          <p:nvPr/>
        </p:nvSpPr>
        <p:spPr>
          <a:xfrm>
            <a:off x="7792872" y="4717361"/>
            <a:ext cx="48620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Keterangan</a:t>
            </a:r>
            <a:r>
              <a:rPr lang="en-US" dirty="0"/>
              <a:t> :</a:t>
            </a:r>
          </a:p>
          <a:p>
            <a:pPr marL="342900" indent="-342900">
              <a:buAutoNum type="arabicPeriod"/>
            </a:pPr>
            <a:r>
              <a:rPr lang="en-US" dirty="0" err="1"/>
              <a:t>Pilih</a:t>
            </a:r>
            <a:r>
              <a:rPr lang="en-US" dirty="0"/>
              <a:t> data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dihapus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hapus</a:t>
            </a:r>
            <a:endParaRPr lang="en-US" dirty="0"/>
          </a:p>
          <a:p>
            <a:r>
              <a:rPr lang="en-US" dirty="0" err="1"/>
              <a:t>Atau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hapus</a:t>
            </a:r>
            <a:r>
              <a:rPr lang="en-US" dirty="0"/>
              <a:t> pada </a:t>
            </a:r>
            <a:r>
              <a:rPr lang="en-US" dirty="0" err="1"/>
              <a:t>baris</a:t>
            </a:r>
            <a:r>
              <a:rPr lang="en-US" dirty="0"/>
              <a:t> data </a:t>
            </a:r>
          </a:p>
          <a:p>
            <a:r>
              <a:rPr lang="en-US" dirty="0"/>
              <a:t>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dihapus</a:t>
            </a:r>
            <a:r>
              <a:rPr lang="en-US" dirty="0"/>
              <a:t> (</a:t>
            </a:r>
            <a:r>
              <a:rPr lang="en-US" dirty="0" err="1"/>
              <a:t>jika</a:t>
            </a:r>
            <a:r>
              <a:rPr lang="en-US" dirty="0"/>
              <a:t> </a:t>
            </a:r>
          </a:p>
          <a:p>
            <a:r>
              <a:rPr lang="en-US" dirty="0" err="1"/>
              <a:t>muncul</a:t>
            </a:r>
            <a:r>
              <a:rPr lang="en-US" dirty="0"/>
              <a:t> pada </a:t>
            </a:r>
            <a:r>
              <a:rPr lang="en-US" dirty="0" err="1"/>
              <a:t>tabel</a:t>
            </a:r>
            <a:r>
              <a:rPr lang="en-US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A2CE3F-9C50-4EE3-8A68-12F5C2C0E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1" t="23220" r="2276" b="38863"/>
          <a:stretch/>
        </p:blipFill>
        <p:spPr>
          <a:xfrm>
            <a:off x="677333" y="1546168"/>
            <a:ext cx="8325135" cy="1777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870CE3-4D0F-40BB-B440-61A533F55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6" t="19490" r="821" b="33684"/>
          <a:stretch/>
        </p:blipFill>
        <p:spPr>
          <a:xfrm>
            <a:off x="511032" y="3457325"/>
            <a:ext cx="6845111" cy="1761953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A6B5DD97-EFC6-4207-9B1C-8E53AD899B9F}"/>
              </a:ext>
            </a:extLst>
          </p:cNvPr>
          <p:cNvSpPr/>
          <p:nvPr/>
        </p:nvSpPr>
        <p:spPr>
          <a:xfrm>
            <a:off x="3783462" y="1679613"/>
            <a:ext cx="723332" cy="118735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D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05A1CA9-95B4-420D-8775-D8E62A22B5E6}"/>
              </a:ext>
            </a:extLst>
          </p:cNvPr>
          <p:cNvSpPr/>
          <p:nvPr/>
        </p:nvSpPr>
        <p:spPr>
          <a:xfrm>
            <a:off x="6632811" y="2530028"/>
            <a:ext cx="723332" cy="118735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9BB76C-94C1-4693-82EE-62C194A4ED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47" t="41468" r="2053" b="37377"/>
          <a:stretch/>
        </p:blipFill>
        <p:spPr>
          <a:xfrm>
            <a:off x="511032" y="5352723"/>
            <a:ext cx="6845111" cy="1001729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7B46D066-2DAC-4CA8-8FC3-ED7081897039}"/>
              </a:ext>
            </a:extLst>
          </p:cNvPr>
          <p:cNvSpPr/>
          <p:nvPr/>
        </p:nvSpPr>
        <p:spPr>
          <a:xfrm>
            <a:off x="6550925" y="4625600"/>
            <a:ext cx="723332" cy="118735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632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9444-C468-4403-AA29-7CC5FBFF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PERKENALAN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D430E-23AF-4939-8513-A93E43581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BAHASA PROGRAM PHP 8.0</a:t>
            </a:r>
          </a:p>
          <a:p>
            <a:r>
              <a:rPr lang="en-US" sz="3600" dirty="0"/>
              <a:t>FRAMEWORK LARAVEL 9</a:t>
            </a:r>
          </a:p>
          <a:p>
            <a:r>
              <a:rPr lang="en-US" sz="3600" dirty="0"/>
              <a:t>DATABASE MARIADB</a:t>
            </a:r>
          </a:p>
          <a:p>
            <a:r>
              <a:rPr lang="en-US" sz="3600" dirty="0"/>
              <a:t>SERVER KEMENTERIAN PERTANIAN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348209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MENGENAL PENGGUNA PROSEED - HORTI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000" dirty="0"/>
              <a:t>ADMIN PUSAT</a:t>
            </a:r>
            <a:r>
              <a:rPr lang="en-US" sz="2000" dirty="0"/>
              <a:t> (PIMPINAN DAN ADMIN)</a:t>
            </a:r>
            <a:endParaRPr lang="id-ID" sz="2000" dirty="0"/>
          </a:p>
          <a:p>
            <a:endParaRPr lang="id-ID" sz="2000" dirty="0"/>
          </a:p>
          <a:p>
            <a:pPr lvl="1"/>
            <a:r>
              <a:rPr lang="id-ID" sz="2000" dirty="0"/>
              <a:t>ADMIN LEMBAGA SERTIFIKASI                                                              (BPSB DAN LSSM)</a:t>
            </a:r>
          </a:p>
          <a:p>
            <a:pPr lvl="1"/>
            <a:endParaRPr lang="id-ID" sz="2000" dirty="0"/>
          </a:p>
          <a:p>
            <a:pPr lvl="2"/>
            <a:r>
              <a:rPr lang="id-ID" sz="2000" dirty="0"/>
              <a:t>ADMIN LEMBAGA PRODUSEN                                                       (BBH, PENANGKAR BENIH, UPBS, MITRA SWASTA)</a:t>
            </a:r>
          </a:p>
          <a:p>
            <a:pPr lvl="2"/>
            <a:endParaRPr lang="id-ID" sz="2000" dirty="0"/>
          </a:p>
          <a:p>
            <a:pPr lvl="3"/>
            <a:r>
              <a:rPr lang="id-ID" sz="2000" dirty="0"/>
              <a:t>ADMIN PELAPOR (PETUGAS LAPANG) </a:t>
            </a:r>
          </a:p>
          <a:p>
            <a:pPr marL="1371600" lvl="3" indent="0">
              <a:buNone/>
            </a:pPr>
            <a:r>
              <a:rPr lang="id-ID" sz="2000" dirty="0"/>
              <a:t>   </a:t>
            </a:r>
            <a:r>
              <a:rPr lang="id-ID" sz="2000" dirty="0">
                <a:solidFill>
                  <a:schemeClr val="accent6">
                    <a:lumMod val="75000"/>
                  </a:schemeClr>
                </a:solidFill>
              </a:rPr>
              <a:t>-&gt; GADGET ANDROID HORTI</a:t>
            </a:r>
          </a:p>
        </p:txBody>
      </p:sp>
    </p:spTree>
    <p:extLst>
      <p:ext uri="{BB962C8B-B14F-4D97-AF65-F5344CB8AC3E}">
        <p14:creationId xmlns:p14="http://schemas.microsoft.com/office/powerpoint/2010/main" val="237837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9444-C468-4403-AA29-7CC5FBFF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MEMBUKA APLIKASI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D430E-23AF-4939-8513-A93E43581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BASIS WEB</a:t>
            </a:r>
          </a:p>
          <a:p>
            <a:pPr marL="0" indent="0">
              <a:buNone/>
            </a:pPr>
            <a:r>
              <a:rPr lang="en-US" sz="2400" dirty="0"/>
              <a:t>FRONTEND (</a:t>
            </a:r>
            <a:r>
              <a:rPr lang="en-US" sz="2400" dirty="0" err="1"/>
              <a:t>Halaman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) = </a:t>
            </a:r>
            <a:r>
              <a:rPr lang="en-US" sz="2400" dirty="0">
                <a:hlinkClick r:id="rId2"/>
              </a:rPr>
              <a:t>https://benih.petanian.go.id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BACKEND (</a:t>
            </a:r>
            <a:r>
              <a:rPr lang="en-US" sz="2400" dirty="0" err="1"/>
              <a:t>Halaman</a:t>
            </a:r>
            <a:r>
              <a:rPr lang="en-US" sz="2400" dirty="0"/>
              <a:t> Admin) = </a:t>
            </a:r>
            <a:r>
              <a:rPr lang="en-US" sz="2400" dirty="0">
                <a:hlinkClick r:id="rId3"/>
              </a:rPr>
              <a:t>https://benih.petanian.go.id/admin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BASIS ANDROID</a:t>
            </a:r>
          </a:p>
          <a:p>
            <a:pPr marL="0" indent="0">
              <a:buNone/>
            </a:pPr>
            <a:r>
              <a:rPr lang="en-US" sz="2400" dirty="0"/>
              <a:t>Install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Proseed</a:t>
            </a:r>
            <a:r>
              <a:rPr lang="en-US" sz="2400" dirty="0"/>
              <a:t> – </a:t>
            </a:r>
            <a:r>
              <a:rPr lang="en-US" sz="2400" dirty="0" err="1"/>
              <a:t>Horti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Browser VIA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alamat</a:t>
            </a:r>
            <a:r>
              <a:rPr lang="en-US" sz="2400" dirty="0"/>
              <a:t> </a:t>
            </a:r>
            <a:r>
              <a:rPr lang="en-US" sz="2400" dirty="0">
                <a:hlinkClick r:id="rId4"/>
              </a:rPr>
              <a:t>https://hortiapps.klinikberdikari.id/public/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pilih</a:t>
            </a:r>
            <a:r>
              <a:rPr lang="en-US" sz="2400" dirty="0"/>
              <a:t> </a:t>
            </a:r>
            <a:r>
              <a:rPr lang="en-US" sz="2400" dirty="0" err="1"/>
              <a:t>Proseed</a:t>
            </a:r>
            <a:r>
              <a:rPr lang="en-US" sz="2400" dirty="0"/>
              <a:t> – </a:t>
            </a:r>
            <a:r>
              <a:rPr lang="en-US" sz="2400" dirty="0" err="1"/>
              <a:t>Horti</a:t>
            </a:r>
            <a:r>
              <a:rPr lang="en-US" sz="2400" dirty="0"/>
              <a:t> pada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dirty="0" err="1"/>
              <a:t>Perbenihan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download APK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082159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269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PERAN MASING-MASING TINGKAT PENGGUNA</a:t>
            </a:r>
            <a:endParaRPr lang="id-ID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528234"/>
              </p:ext>
            </p:extLst>
          </p:nvPr>
        </p:nvGraphicFramePr>
        <p:xfrm>
          <a:off x="838200" y="712695"/>
          <a:ext cx="10830635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6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ADMIN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ADMIN LEMBAGA SERTIFIKASI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ADMIN PRODUSEN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ADMIN PELAPOR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Inventaris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</a:rPr>
                        <a:t>Lembaga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</a:rPr>
                        <a:t>Sertifikasi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Menginput</a:t>
                      </a:r>
                      <a:r>
                        <a:rPr lang="en-US" sz="1200" dirty="0"/>
                        <a:t> Data </a:t>
                      </a:r>
                      <a:r>
                        <a:rPr lang="en-US" sz="1200" dirty="0" err="1"/>
                        <a:t>Lembaga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Sertifikasi</a:t>
                      </a:r>
                      <a:r>
                        <a:rPr lang="en-US" sz="1200" dirty="0"/>
                        <a:t> BPSB/LSSM </a:t>
                      </a:r>
                      <a:r>
                        <a:rPr lang="en-US" sz="1200" dirty="0" err="1"/>
                        <a:t>dan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Pemberian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Akun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Melengkapi</a:t>
                      </a:r>
                      <a:r>
                        <a:rPr lang="en-US" sz="1200" baseline="0" dirty="0"/>
                        <a:t> Data </a:t>
                      </a:r>
                      <a:r>
                        <a:rPr lang="en-US" sz="1200" baseline="0" dirty="0" err="1"/>
                        <a:t>Lembaganya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Inventaris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Produsen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Monitoring </a:t>
                      </a:r>
                      <a:r>
                        <a:rPr lang="en-US" sz="1200" dirty="0" err="1"/>
                        <a:t>dan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Evaluasi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Menginput</a:t>
                      </a:r>
                      <a:r>
                        <a:rPr lang="en-US" sz="1200" dirty="0"/>
                        <a:t> data </a:t>
                      </a:r>
                      <a:r>
                        <a:rPr lang="en-US" sz="1200" dirty="0" err="1"/>
                        <a:t>Produsen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memberikan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akun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Melengkapi</a:t>
                      </a:r>
                      <a:r>
                        <a:rPr lang="en-US" sz="1200" baseline="0" dirty="0"/>
                        <a:t> Data </a:t>
                      </a:r>
                      <a:r>
                        <a:rPr lang="en-US" sz="1200" baseline="0" dirty="0" err="1"/>
                        <a:t>Lembaganya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berikut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pemberian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akun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pelapor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Penentuan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Target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Produksi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APBN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Validasi</a:t>
                      </a:r>
                      <a:r>
                        <a:rPr lang="en-US" sz="1200" baseline="0" dirty="0"/>
                        <a:t> Target </a:t>
                      </a:r>
                      <a:r>
                        <a:rPr lang="en-US" sz="1200" baseline="0" dirty="0" err="1"/>
                        <a:t>Produksi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Benih</a:t>
                      </a:r>
                      <a:r>
                        <a:rPr lang="en-US" sz="1200" baseline="0" dirty="0"/>
                        <a:t> yang </a:t>
                      </a:r>
                      <a:r>
                        <a:rPr lang="en-US" sz="1200" baseline="0" dirty="0" err="1"/>
                        <a:t>diajukan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Monitoring </a:t>
                      </a:r>
                      <a:r>
                        <a:rPr lang="en-US" sz="1200" dirty="0" err="1"/>
                        <a:t>dan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Evaluasi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Menentukan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dan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mengajukan</a:t>
                      </a:r>
                      <a:r>
                        <a:rPr lang="en-US" sz="1200" baseline="0" dirty="0"/>
                        <a:t> target </a:t>
                      </a:r>
                      <a:r>
                        <a:rPr lang="en-US" sz="1200" baseline="0" dirty="0" err="1"/>
                        <a:t>produksi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Pelaporan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Produksi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Benih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Siap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Salur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APBN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Monitoring </a:t>
                      </a:r>
                      <a:r>
                        <a:rPr lang="en-US" sz="1200" dirty="0" err="1"/>
                        <a:t>dan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Evaluasi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Menginput</a:t>
                      </a:r>
                      <a:r>
                        <a:rPr lang="en-US" sz="1200" dirty="0"/>
                        <a:t> Data </a:t>
                      </a:r>
                      <a:r>
                        <a:rPr lang="en-US" sz="1200" dirty="0" err="1"/>
                        <a:t>Sertifikat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dan</a:t>
                      </a:r>
                      <a:r>
                        <a:rPr lang="en-US" sz="1200" dirty="0"/>
                        <a:t> Label </a:t>
                      </a:r>
                      <a:r>
                        <a:rPr lang="en-US" sz="1200" dirty="0" err="1"/>
                        <a:t>Benih</a:t>
                      </a:r>
                      <a:r>
                        <a:rPr lang="en-US" sz="1200" dirty="0"/>
                        <a:t> yang </a:t>
                      </a:r>
                      <a:r>
                        <a:rPr lang="en-US" sz="1200" dirty="0" err="1"/>
                        <a:t>diajukan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memenuhi</a:t>
                      </a:r>
                      <a:r>
                        <a:rPr lang="en-US" sz="1200" dirty="0"/>
                        <a:t> PTM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Monitoring </a:t>
                      </a:r>
                      <a:r>
                        <a:rPr lang="en-US" sz="1200" dirty="0" err="1"/>
                        <a:t>dan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Evaluasi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Pengajuan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Sertifikasi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Stok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Benih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Siap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Salur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Melaporkan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Produksi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Benih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Siap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Salur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diantara</a:t>
                      </a:r>
                      <a:r>
                        <a:rPr lang="en-US" sz="1200" dirty="0"/>
                        <a:t> lain </a:t>
                      </a:r>
                      <a:r>
                        <a:rPr lang="en-US" sz="1200" dirty="0" err="1"/>
                        <a:t>Penyediaan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Btg</a:t>
                      </a:r>
                      <a:r>
                        <a:rPr lang="en-US" sz="1200" baseline="0" dirty="0"/>
                        <a:t>. </a:t>
                      </a:r>
                      <a:r>
                        <a:rPr lang="en-US" sz="1200" baseline="0" dirty="0" err="1"/>
                        <a:t>Bawah</a:t>
                      </a:r>
                      <a:r>
                        <a:rPr lang="en-US" sz="1200" baseline="0" dirty="0"/>
                        <a:t>, Proses </a:t>
                      </a:r>
                      <a:r>
                        <a:rPr lang="en-US" sz="1200" baseline="0" dirty="0" err="1"/>
                        <a:t>Perbanyakan</a:t>
                      </a:r>
                      <a:r>
                        <a:rPr lang="en-US" sz="1200" baseline="0" dirty="0"/>
                        <a:t>, </a:t>
                      </a:r>
                      <a:r>
                        <a:rPr lang="en-US" sz="1200" baseline="0" dirty="0" err="1"/>
                        <a:t>Pengajuan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Sertifikasi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Benih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Siap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Salur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Pelaporan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Produksi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Benih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Siap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Salur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NON APBN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Monitoring dan </a:t>
                      </a:r>
                      <a:r>
                        <a:rPr lang="en-US" sz="1200" dirty="0" err="1"/>
                        <a:t>Evaluasi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Menginput</a:t>
                      </a:r>
                      <a:r>
                        <a:rPr lang="en-US" sz="1200" dirty="0"/>
                        <a:t> data </a:t>
                      </a:r>
                      <a:r>
                        <a:rPr lang="en-US" sz="1200" dirty="0" err="1"/>
                        <a:t>jumlah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produksi</a:t>
                      </a:r>
                      <a:r>
                        <a:rPr lang="en-US" sz="1200" dirty="0"/>
                        <a:t> dan </a:t>
                      </a:r>
                      <a:r>
                        <a:rPr lang="en-US" sz="1200" dirty="0" err="1"/>
                        <a:t>penyaluran</a:t>
                      </a:r>
                      <a:r>
                        <a:rPr lang="en-US" sz="1200" dirty="0"/>
                        <a:t> NON SSM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Menginput</a:t>
                      </a:r>
                      <a:r>
                        <a:rPr lang="en-US" sz="1200" dirty="0"/>
                        <a:t> data </a:t>
                      </a:r>
                      <a:r>
                        <a:rPr lang="en-US" sz="1200" dirty="0" err="1"/>
                        <a:t>jumlah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produksi</a:t>
                      </a:r>
                      <a:r>
                        <a:rPr lang="en-US" sz="1200" dirty="0"/>
                        <a:t> dan </a:t>
                      </a:r>
                      <a:r>
                        <a:rPr lang="en-US" sz="1200" dirty="0" err="1"/>
                        <a:t>penyaluran</a:t>
                      </a:r>
                      <a:r>
                        <a:rPr lang="en-US" sz="1200" dirty="0"/>
                        <a:t> SSM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60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Inventaris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Pemilik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Tanaman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Induk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Monitoring </a:t>
                      </a:r>
                      <a:r>
                        <a:rPr lang="en-US" sz="1200" dirty="0" err="1"/>
                        <a:t>dan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Evaluasi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Menginput</a:t>
                      </a:r>
                      <a:r>
                        <a:rPr lang="en-US" sz="1200" dirty="0"/>
                        <a:t> data </a:t>
                      </a:r>
                      <a:r>
                        <a:rPr lang="en-US" sz="1200" dirty="0" err="1"/>
                        <a:t>Pemilik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Tanaman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Induk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Melaporkan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kondisi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tanaman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induk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1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aseline="0" dirty="0" err="1">
                          <a:solidFill>
                            <a:schemeClr val="bg1"/>
                          </a:solidFill>
                        </a:rPr>
                        <a:t>Tanaman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</a:rPr>
                        <a:t>Induk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Monitoring </a:t>
                      </a:r>
                      <a:r>
                        <a:rPr lang="en-US" sz="1200" dirty="0" err="1"/>
                        <a:t>dan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Evaluasi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Menginput</a:t>
                      </a:r>
                      <a:r>
                        <a:rPr lang="en-US" sz="1200" dirty="0"/>
                        <a:t> Data </a:t>
                      </a:r>
                      <a:r>
                        <a:rPr lang="en-US" sz="1200" dirty="0" err="1"/>
                        <a:t>Pohon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Induk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Melaporkan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Kondisi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Pohon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Induk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Kultivar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Hortikultura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Menginput</a:t>
                      </a:r>
                      <a:r>
                        <a:rPr lang="en-US" sz="1200" baseline="0" dirty="0"/>
                        <a:t> Data </a:t>
                      </a:r>
                      <a:r>
                        <a:rPr lang="en-US" sz="1200" baseline="0" dirty="0" err="1"/>
                        <a:t>Pemohon</a:t>
                      </a:r>
                      <a:r>
                        <a:rPr lang="en-US" sz="1200" baseline="0" dirty="0"/>
                        <a:t>, Data </a:t>
                      </a:r>
                      <a:r>
                        <a:rPr lang="en-US" sz="1200" baseline="0" dirty="0" err="1"/>
                        <a:t>Varietas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Masa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Sanggah</a:t>
                      </a:r>
                      <a:r>
                        <a:rPr lang="en-US" sz="1200" baseline="0" dirty="0"/>
                        <a:t>, </a:t>
                      </a:r>
                      <a:r>
                        <a:rPr lang="en-US" sz="1200" baseline="0" dirty="0" err="1"/>
                        <a:t>dan</a:t>
                      </a:r>
                      <a:r>
                        <a:rPr lang="en-US" sz="1200" baseline="0" dirty="0"/>
                        <a:t> Data </a:t>
                      </a:r>
                      <a:r>
                        <a:rPr lang="en-US" sz="1200" baseline="0" dirty="0" err="1"/>
                        <a:t>Varietas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Terdaftar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Melaporkan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Varietas</a:t>
                      </a:r>
                      <a:r>
                        <a:rPr lang="en-US" sz="1200" baseline="0" dirty="0"/>
                        <a:t> yang </a:t>
                      </a:r>
                      <a:r>
                        <a:rPr lang="en-US" sz="1200" baseline="0" dirty="0" err="1"/>
                        <a:t>tersebar</a:t>
                      </a:r>
                      <a:r>
                        <a:rPr lang="en-US" sz="1200" baseline="0" dirty="0"/>
                        <a:t> di </a:t>
                      </a:r>
                      <a:r>
                        <a:rPr lang="en-US" sz="1200" baseline="0" dirty="0" err="1"/>
                        <a:t>wilayahnya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Master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Data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</a:rPr>
                        <a:t>dan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Wilayah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Menginput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Merubah</a:t>
                      </a:r>
                      <a:r>
                        <a:rPr lang="en-US" sz="1200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52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55AA4D08-0211-4104-86D1-31511808A3FF}"/>
              </a:ext>
            </a:extLst>
          </p:cNvPr>
          <p:cNvGrpSpPr/>
          <p:nvPr/>
        </p:nvGrpSpPr>
        <p:grpSpPr>
          <a:xfrm>
            <a:off x="982639" y="382138"/>
            <a:ext cx="10781731" cy="6114196"/>
            <a:chOff x="942893" y="1167938"/>
            <a:chExt cx="10427416" cy="5542567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993BC36-84AB-49DF-AD3D-A125D1BBDC6B}"/>
                </a:ext>
              </a:extLst>
            </p:cNvPr>
            <p:cNvGrpSpPr/>
            <p:nvPr/>
          </p:nvGrpSpPr>
          <p:grpSpPr>
            <a:xfrm>
              <a:off x="942893" y="1167938"/>
              <a:ext cx="10427416" cy="5542567"/>
              <a:chOff x="408370" y="668848"/>
              <a:chExt cx="11658059" cy="5824027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8E3037-CA36-4923-A9A5-F8FA484629DA}"/>
                  </a:ext>
                </a:extLst>
              </p:cNvPr>
              <p:cNvSpPr/>
              <p:nvPr/>
            </p:nvSpPr>
            <p:spPr>
              <a:xfrm>
                <a:off x="408370" y="2037011"/>
                <a:ext cx="2111062" cy="6661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PRODUSEN</a:t>
                </a:r>
                <a:endParaRPr lang="en-ID" sz="14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105E971-37DE-4721-9D0E-B0F1B12E17A3}"/>
                  </a:ext>
                </a:extLst>
              </p:cNvPr>
              <p:cNvSpPr/>
              <p:nvPr/>
            </p:nvSpPr>
            <p:spPr>
              <a:xfrm>
                <a:off x="2997559" y="1508542"/>
                <a:ext cx="1355501" cy="6661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LOKASI PRODUKSI</a:t>
                </a:r>
                <a:endParaRPr lang="en-ID" sz="1400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3DE73E2-5CAA-47FF-8032-5C989D9ACAE9}"/>
                  </a:ext>
                </a:extLst>
              </p:cNvPr>
              <p:cNvSpPr/>
              <p:nvPr/>
            </p:nvSpPr>
            <p:spPr>
              <a:xfrm>
                <a:off x="2997559" y="2501032"/>
                <a:ext cx="1355501" cy="6661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SARANA</a:t>
                </a:r>
                <a:endParaRPr lang="en-ID" sz="140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BC1C195-A08B-431E-832C-36464B262803}"/>
                  </a:ext>
                </a:extLst>
              </p:cNvPr>
              <p:cNvSpPr/>
              <p:nvPr/>
            </p:nvSpPr>
            <p:spPr>
              <a:xfrm>
                <a:off x="2997559" y="3327348"/>
                <a:ext cx="1355501" cy="6661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SERTIFIKAT KOMPETENSI</a:t>
                </a:r>
                <a:endParaRPr lang="en-ID" sz="12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C4A5BAC-2EF1-404B-AAD2-6AA55E735445}"/>
                  </a:ext>
                </a:extLst>
              </p:cNvPr>
              <p:cNvSpPr/>
              <p:nvPr/>
            </p:nvSpPr>
            <p:spPr>
              <a:xfrm>
                <a:off x="2997559" y="4153664"/>
                <a:ext cx="1355501" cy="6661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POHON INDUK</a:t>
                </a:r>
                <a:endParaRPr lang="en-ID" sz="140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43C15AD-93D6-43C2-8DC0-E1216693BE6A}"/>
                  </a:ext>
                </a:extLst>
              </p:cNvPr>
              <p:cNvSpPr/>
              <p:nvPr/>
            </p:nvSpPr>
            <p:spPr>
              <a:xfrm>
                <a:off x="4695424" y="1508542"/>
                <a:ext cx="1355501" cy="6661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TARGET PRODUKSI</a:t>
                </a:r>
                <a:endParaRPr lang="en-ID" sz="14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5C169EA-E30B-4E1E-AA43-B5EBFF80A5CB}"/>
                  </a:ext>
                </a:extLst>
              </p:cNvPr>
              <p:cNvSpPr/>
              <p:nvPr/>
            </p:nvSpPr>
            <p:spPr>
              <a:xfrm>
                <a:off x="4649274" y="4153664"/>
                <a:ext cx="1447800" cy="6661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NOMOR REGISTRASI</a:t>
                </a:r>
                <a:endParaRPr lang="en-ID" sz="140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ABB3B8B-E93A-4EAE-A523-B11FCA942A99}"/>
                  </a:ext>
                </a:extLst>
              </p:cNvPr>
              <p:cNvSpPr/>
              <p:nvPr/>
            </p:nvSpPr>
            <p:spPr>
              <a:xfrm>
                <a:off x="6393289" y="1508542"/>
                <a:ext cx="1447800" cy="6661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PELAPORAN PRODUKSI</a:t>
                </a:r>
                <a:endParaRPr lang="en-ID" sz="1400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4BFFA61-3200-4802-A2DA-E671C15607D6}"/>
                  </a:ext>
                </a:extLst>
              </p:cNvPr>
              <p:cNvSpPr/>
              <p:nvPr/>
            </p:nvSpPr>
            <p:spPr>
              <a:xfrm>
                <a:off x="6393288" y="4153664"/>
                <a:ext cx="1666741" cy="6661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KONDISI POHON INDUK</a:t>
                </a:r>
                <a:endParaRPr lang="en-ID" sz="14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1F4F232-F0F8-4967-A72B-7C4EAED25373}"/>
                  </a:ext>
                </a:extLst>
              </p:cNvPr>
              <p:cNvSpPr/>
              <p:nvPr/>
            </p:nvSpPr>
            <p:spPr>
              <a:xfrm>
                <a:off x="8098667" y="1506396"/>
                <a:ext cx="1447800" cy="6661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LABEL BENIH</a:t>
                </a:r>
                <a:endParaRPr lang="en-ID" sz="1400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01D9B5B-43E2-41C3-8570-735DB8798BCB}"/>
                  </a:ext>
                </a:extLst>
              </p:cNvPr>
              <p:cNvSpPr/>
              <p:nvPr/>
            </p:nvSpPr>
            <p:spPr>
              <a:xfrm>
                <a:off x="9720867" y="1506396"/>
                <a:ext cx="1447800" cy="66614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ysClr val="windowText" lastClr="000000"/>
                    </a:solidFill>
                  </a:rPr>
                  <a:t>QRCODE</a:t>
                </a:r>
                <a:endParaRPr lang="en-ID" sz="14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4BE18EB-7E89-4A98-8E32-49D355115487}"/>
                  </a:ext>
                </a:extLst>
              </p:cNvPr>
              <p:cNvSpPr/>
              <p:nvPr/>
            </p:nvSpPr>
            <p:spPr>
              <a:xfrm>
                <a:off x="721755" y="2978869"/>
                <a:ext cx="1447800" cy="66614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ysClr val="windowText" lastClr="000000"/>
                    </a:solidFill>
                  </a:rPr>
                  <a:t>QRCODE</a:t>
                </a:r>
                <a:endParaRPr lang="en-ID" sz="14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D287C4D-1008-4C11-8DF8-0B858E4E2219}"/>
                  </a:ext>
                </a:extLst>
              </p:cNvPr>
              <p:cNvSpPr/>
              <p:nvPr/>
            </p:nvSpPr>
            <p:spPr>
              <a:xfrm>
                <a:off x="4649274" y="4985166"/>
                <a:ext cx="1447800" cy="66614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ysClr val="windowText" lastClr="000000"/>
                    </a:solidFill>
                  </a:rPr>
                  <a:t>QRCODE</a:t>
                </a:r>
                <a:endParaRPr lang="en-ID" sz="14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2AF68A5-9F61-4633-831C-EE1BAF6C3A9B}"/>
                  </a:ext>
                </a:extLst>
              </p:cNvPr>
              <p:cNvSpPr/>
              <p:nvPr/>
            </p:nvSpPr>
            <p:spPr>
              <a:xfrm>
                <a:off x="4702937" y="2498030"/>
                <a:ext cx="1347988" cy="66614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ACC PUSAT</a:t>
                </a:r>
                <a:endParaRPr lang="en-ID" sz="1400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9CD58A5-9273-49B6-B3DB-44C257CF4E29}"/>
                  </a:ext>
                </a:extLst>
              </p:cNvPr>
              <p:cNvSpPr/>
              <p:nvPr/>
            </p:nvSpPr>
            <p:spPr>
              <a:xfrm>
                <a:off x="6628327" y="5416029"/>
                <a:ext cx="2111062" cy="66614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PEMOHON</a:t>
                </a:r>
                <a:endParaRPr lang="en-ID" sz="140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B69D929-9E08-4715-8A48-86A975E19D66}"/>
                  </a:ext>
                </a:extLst>
              </p:cNvPr>
              <p:cNvSpPr/>
              <p:nvPr/>
            </p:nvSpPr>
            <p:spPr>
              <a:xfrm>
                <a:off x="9035602" y="4975250"/>
                <a:ext cx="1355501" cy="66614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VARIETAS TERDAFTAR</a:t>
                </a:r>
                <a:endParaRPr lang="en-ID" sz="1400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4DB9987-70D9-4ECC-A5A6-178B8B2CCE27}"/>
                  </a:ext>
                </a:extLst>
              </p:cNvPr>
              <p:cNvSpPr/>
              <p:nvPr/>
            </p:nvSpPr>
            <p:spPr>
              <a:xfrm>
                <a:off x="9035601" y="5826729"/>
                <a:ext cx="1355501" cy="66614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VARIETAS SANGGAH</a:t>
                </a:r>
                <a:endParaRPr lang="en-ID" sz="1400" dirty="0"/>
              </a:p>
            </p:txBody>
          </p: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D7D60568-1AEC-4952-8321-50DB208EED29}"/>
                  </a:ext>
                </a:extLst>
              </p:cNvPr>
              <p:cNvCxnSpPr>
                <a:stCxn id="80" idx="3"/>
                <a:endCxn id="81" idx="1"/>
              </p:cNvCxnSpPr>
              <p:nvPr/>
            </p:nvCxnSpPr>
            <p:spPr>
              <a:xfrm flipV="1">
                <a:off x="2519432" y="1841615"/>
                <a:ext cx="478127" cy="528469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0BC4F0B8-09CD-4D3D-A435-413763A846BA}"/>
                  </a:ext>
                </a:extLst>
              </p:cNvPr>
              <p:cNvCxnSpPr>
                <a:cxnSpLocks/>
                <a:stCxn id="80" idx="3"/>
                <a:endCxn id="82" idx="1"/>
              </p:cNvCxnSpPr>
              <p:nvPr/>
            </p:nvCxnSpPr>
            <p:spPr>
              <a:xfrm>
                <a:off x="2519432" y="2370084"/>
                <a:ext cx="478127" cy="464021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B71C69DB-329A-4835-87E2-909CC123E1C0}"/>
                  </a:ext>
                </a:extLst>
              </p:cNvPr>
              <p:cNvCxnSpPr>
                <a:cxnSpLocks/>
                <a:stCxn id="80" idx="3"/>
                <a:endCxn id="83" idx="1"/>
              </p:cNvCxnSpPr>
              <p:nvPr/>
            </p:nvCxnSpPr>
            <p:spPr>
              <a:xfrm>
                <a:off x="2519432" y="2370084"/>
                <a:ext cx="478127" cy="1290337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BE0E1F49-68A4-4674-BF82-882B4B894E4E}"/>
                  </a:ext>
                </a:extLst>
              </p:cNvPr>
              <p:cNvCxnSpPr>
                <a:cxnSpLocks/>
                <a:stCxn id="81" idx="3"/>
                <a:endCxn id="85" idx="1"/>
              </p:cNvCxnSpPr>
              <p:nvPr/>
            </p:nvCxnSpPr>
            <p:spPr>
              <a:xfrm>
                <a:off x="4353060" y="1841615"/>
                <a:ext cx="342364" cy="0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4F36A34C-17D2-45DA-AF13-8A399DFB43DD}"/>
                  </a:ext>
                </a:extLst>
              </p:cNvPr>
              <p:cNvCxnSpPr>
                <a:cxnSpLocks/>
                <a:stCxn id="85" idx="3"/>
                <a:endCxn id="87" idx="1"/>
              </p:cNvCxnSpPr>
              <p:nvPr/>
            </p:nvCxnSpPr>
            <p:spPr>
              <a:xfrm>
                <a:off x="6050925" y="1841615"/>
                <a:ext cx="342364" cy="0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0CD04373-5AF4-4B07-9636-D654B127D979}"/>
                  </a:ext>
                </a:extLst>
              </p:cNvPr>
              <p:cNvCxnSpPr>
                <a:cxnSpLocks/>
                <a:stCxn id="87" idx="3"/>
                <a:endCxn id="89" idx="1"/>
              </p:cNvCxnSpPr>
              <p:nvPr/>
            </p:nvCxnSpPr>
            <p:spPr>
              <a:xfrm flipV="1">
                <a:off x="7841089" y="1839469"/>
                <a:ext cx="257578" cy="2146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FC51E9C9-B992-46C0-BCD1-69F1C4346574}"/>
                  </a:ext>
                </a:extLst>
              </p:cNvPr>
              <p:cNvCxnSpPr>
                <a:cxnSpLocks/>
                <a:stCxn id="84" idx="3"/>
                <a:endCxn id="86" idx="1"/>
              </p:cNvCxnSpPr>
              <p:nvPr/>
            </p:nvCxnSpPr>
            <p:spPr>
              <a:xfrm>
                <a:off x="4353060" y="4486737"/>
                <a:ext cx="296214" cy="0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5D6F9DBA-ED30-4E3E-868E-819B70DCC01C}"/>
                  </a:ext>
                </a:extLst>
              </p:cNvPr>
              <p:cNvCxnSpPr>
                <a:cxnSpLocks/>
                <a:stCxn id="86" idx="3"/>
                <a:endCxn id="88" idx="1"/>
              </p:cNvCxnSpPr>
              <p:nvPr/>
            </p:nvCxnSpPr>
            <p:spPr>
              <a:xfrm>
                <a:off x="6097074" y="4486737"/>
                <a:ext cx="296214" cy="0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E70ED1E2-616D-4585-A426-2B4A59927BE2}"/>
                  </a:ext>
                </a:extLst>
              </p:cNvPr>
              <p:cNvCxnSpPr>
                <a:cxnSpLocks/>
                <a:stCxn id="94" idx="3"/>
                <a:endCxn id="95" idx="1"/>
              </p:cNvCxnSpPr>
              <p:nvPr/>
            </p:nvCxnSpPr>
            <p:spPr>
              <a:xfrm flipV="1">
                <a:off x="8739389" y="5308323"/>
                <a:ext cx="296213" cy="440779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DF31E15A-2AC5-4986-B91C-E34D9D533552}"/>
                  </a:ext>
                </a:extLst>
              </p:cNvPr>
              <p:cNvCxnSpPr>
                <a:cxnSpLocks/>
                <a:stCxn id="94" idx="3"/>
                <a:endCxn id="96" idx="1"/>
              </p:cNvCxnSpPr>
              <p:nvPr/>
            </p:nvCxnSpPr>
            <p:spPr>
              <a:xfrm>
                <a:off x="8739389" y="5749102"/>
                <a:ext cx="296212" cy="410700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483D1E2-9F87-4DD2-85AE-02F197C489B2}"/>
                  </a:ext>
                </a:extLst>
              </p:cNvPr>
              <p:cNvSpPr/>
              <p:nvPr/>
            </p:nvSpPr>
            <p:spPr>
              <a:xfrm>
                <a:off x="2997559" y="4987604"/>
                <a:ext cx="1355501" cy="66614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VARIETAS TERDAFTAR</a:t>
                </a:r>
                <a:endParaRPr lang="en-ID" sz="1400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1BCA7C0-DE1A-4DAB-BD8A-1F23D7F30BF1}"/>
                  </a:ext>
                </a:extLst>
              </p:cNvPr>
              <p:cNvSpPr/>
              <p:nvPr/>
            </p:nvSpPr>
            <p:spPr>
              <a:xfrm>
                <a:off x="4695424" y="668848"/>
                <a:ext cx="1355501" cy="66614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VARIETAS TERDAFTAR</a:t>
                </a:r>
                <a:endParaRPr lang="en-ID" sz="140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2A9C7F8-C9DA-4073-991B-F8057AB481D2}"/>
                  </a:ext>
                </a:extLst>
              </p:cNvPr>
              <p:cNvSpPr/>
              <p:nvPr/>
            </p:nvSpPr>
            <p:spPr>
              <a:xfrm>
                <a:off x="10618629" y="4967496"/>
                <a:ext cx="1447800" cy="66614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PELAPORAN PENYEBARAN</a:t>
                </a:r>
                <a:endParaRPr lang="en-ID" sz="1400" dirty="0"/>
              </a:p>
            </p:txBody>
          </p: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5244B2D0-0032-4702-97E2-55C2C45838DC}"/>
                  </a:ext>
                </a:extLst>
              </p:cNvPr>
              <p:cNvCxnSpPr>
                <a:cxnSpLocks/>
                <a:stCxn id="95" idx="3"/>
                <a:endCxn id="109" idx="1"/>
              </p:cNvCxnSpPr>
              <p:nvPr/>
            </p:nvCxnSpPr>
            <p:spPr>
              <a:xfrm flipV="1">
                <a:off x="10391103" y="5300569"/>
                <a:ext cx="227526" cy="7754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Arrow: Up 110">
                <a:extLst>
                  <a:ext uri="{FF2B5EF4-FFF2-40B4-BE49-F238E27FC236}">
                    <a16:creationId xmlns:a16="http://schemas.microsoft.com/office/drawing/2014/main" id="{82BA3CF8-2E0D-416F-BFEC-14B8B0E98C4A}"/>
                  </a:ext>
                </a:extLst>
              </p:cNvPr>
              <p:cNvSpPr/>
              <p:nvPr/>
            </p:nvSpPr>
            <p:spPr>
              <a:xfrm>
                <a:off x="5112913" y="2172542"/>
                <a:ext cx="489397" cy="325488"/>
              </a:xfrm>
              <a:prstGeom prst="up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400"/>
              </a:p>
            </p:txBody>
          </p:sp>
          <p:sp>
            <p:nvSpPr>
              <p:cNvPr id="112" name="Arrow: Up 111">
                <a:extLst>
                  <a:ext uri="{FF2B5EF4-FFF2-40B4-BE49-F238E27FC236}">
                    <a16:creationId xmlns:a16="http://schemas.microsoft.com/office/drawing/2014/main" id="{E5754DB3-EDCC-4094-A8D6-5E803E8536A2}"/>
                  </a:ext>
                </a:extLst>
              </p:cNvPr>
              <p:cNvSpPr/>
              <p:nvPr/>
            </p:nvSpPr>
            <p:spPr>
              <a:xfrm rot="10800000">
                <a:off x="5112912" y="1274555"/>
                <a:ext cx="489397" cy="325488"/>
              </a:xfrm>
              <a:prstGeom prst="up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400"/>
              </a:p>
            </p:txBody>
          </p:sp>
          <p:sp>
            <p:nvSpPr>
              <p:cNvPr id="113" name="Arrow: Up 112">
                <a:extLst>
                  <a:ext uri="{FF2B5EF4-FFF2-40B4-BE49-F238E27FC236}">
                    <a16:creationId xmlns:a16="http://schemas.microsoft.com/office/drawing/2014/main" id="{E1676CB6-6DE5-4D6B-A837-026FDD2910D8}"/>
                  </a:ext>
                </a:extLst>
              </p:cNvPr>
              <p:cNvSpPr/>
              <p:nvPr/>
            </p:nvSpPr>
            <p:spPr>
              <a:xfrm rot="10800000">
                <a:off x="1163930" y="2591860"/>
                <a:ext cx="489397" cy="556909"/>
              </a:xfrm>
              <a:prstGeom prst="up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400"/>
              </a:p>
            </p:txBody>
          </p:sp>
          <p:sp>
            <p:nvSpPr>
              <p:cNvPr id="114" name="Arrow: Up 113">
                <a:extLst>
                  <a:ext uri="{FF2B5EF4-FFF2-40B4-BE49-F238E27FC236}">
                    <a16:creationId xmlns:a16="http://schemas.microsoft.com/office/drawing/2014/main" id="{6C778D30-A91A-4E22-B184-408F572C3F52}"/>
                  </a:ext>
                </a:extLst>
              </p:cNvPr>
              <p:cNvSpPr/>
              <p:nvPr/>
            </p:nvSpPr>
            <p:spPr>
              <a:xfrm rot="10800000">
                <a:off x="5097888" y="4743660"/>
                <a:ext cx="489397" cy="399492"/>
              </a:xfrm>
              <a:prstGeom prst="up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400"/>
              </a:p>
            </p:txBody>
          </p:sp>
          <p:sp>
            <p:nvSpPr>
              <p:cNvPr id="115" name="Arrow: Right 114">
                <a:extLst>
                  <a:ext uri="{FF2B5EF4-FFF2-40B4-BE49-F238E27FC236}">
                    <a16:creationId xmlns:a16="http://schemas.microsoft.com/office/drawing/2014/main" id="{E66084E6-36E6-4DD7-B866-D3C77A7E8646}"/>
                  </a:ext>
                </a:extLst>
              </p:cNvPr>
              <p:cNvSpPr/>
              <p:nvPr/>
            </p:nvSpPr>
            <p:spPr>
              <a:xfrm>
                <a:off x="9546467" y="1725769"/>
                <a:ext cx="342364" cy="311242"/>
              </a:xfrm>
              <a:prstGeom prst="right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4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EBDBEFB-C23A-470E-9C1A-E520D55F7E6C}"/>
                  </a:ext>
                </a:extLst>
              </p:cNvPr>
              <p:cNvSpPr/>
              <p:nvPr/>
            </p:nvSpPr>
            <p:spPr>
              <a:xfrm>
                <a:off x="457204" y="4159793"/>
                <a:ext cx="2111062" cy="6661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Pemilik</a:t>
                </a:r>
                <a:r>
                  <a:rPr lang="en-US" sz="1400" dirty="0"/>
                  <a:t> </a:t>
                </a:r>
                <a:r>
                  <a:rPr lang="en-US" sz="1400" dirty="0" err="1"/>
                  <a:t>Pohon</a:t>
                </a:r>
                <a:r>
                  <a:rPr lang="en-US" sz="1400" dirty="0"/>
                  <a:t> </a:t>
                </a:r>
                <a:r>
                  <a:rPr lang="en-US" sz="1400" dirty="0" err="1"/>
                  <a:t>Induk</a:t>
                </a:r>
                <a:endParaRPr lang="en-ID" sz="1400" dirty="0"/>
              </a:p>
            </p:txBody>
          </p: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4155CA1A-8D2F-4C26-9273-BFBE008AD5BC}"/>
                  </a:ext>
                </a:extLst>
              </p:cNvPr>
              <p:cNvCxnSpPr>
                <a:cxnSpLocks/>
                <a:stCxn id="116" idx="3"/>
                <a:endCxn id="84" idx="1"/>
              </p:cNvCxnSpPr>
              <p:nvPr/>
            </p:nvCxnSpPr>
            <p:spPr>
              <a:xfrm flipV="1">
                <a:off x="2568266" y="4486737"/>
                <a:ext cx="429293" cy="6129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Arrow: Up 117">
                <a:extLst>
                  <a:ext uri="{FF2B5EF4-FFF2-40B4-BE49-F238E27FC236}">
                    <a16:creationId xmlns:a16="http://schemas.microsoft.com/office/drawing/2014/main" id="{2F49A6F2-67A0-4E98-BDAD-518A10BC4237}"/>
                  </a:ext>
                </a:extLst>
              </p:cNvPr>
              <p:cNvSpPr/>
              <p:nvPr/>
            </p:nvSpPr>
            <p:spPr>
              <a:xfrm>
                <a:off x="3364071" y="4681356"/>
                <a:ext cx="489397" cy="325488"/>
              </a:xfrm>
              <a:prstGeom prst="up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400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CDF9561-0948-44D0-BF60-CF3CCCAD9014}"/>
                </a:ext>
              </a:extLst>
            </p:cNvPr>
            <p:cNvSpPr/>
            <p:nvPr/>
          </p:nvSpPr>
          <p:spPr>
            <a:xfrm>
              <a:off x="4809228" y="3705597"/>
              <a:ext cx="1205692" cy="6339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Mengetahui</a:t>
              </a:r>
              <a:r>
                <a:rPr lang="en-US" sz="1400" dirty="0"/>
                <a:t> BPSB</a:t>
              </a:r>
              <a:endParaRPr lang="en-ID" sz="1400" dirty="0"/>
            </a:p>
          </p:txBody>
        </p:sp>
        <p:sp>
          <p:nvSpPr>
            <p:cNvPr id="75" name="Arrow: Up 74">
              <a:extLst>
                <a:ext uri="{FF2B5EF4-FFF2-40B4-BE49-F238E27FC236}">
                  <a16:creationId xmlns:a16="http://schemas.microsoft.com/office/drawing/2014/main" id="{E384CC7F-52E3-40A7-973F-F9D4C748D62F}"/>
                </a:ext>
              </a:extLst>
            </p:cNvPr>
            <p:cNvSpPr/>
            <p:nvPr/>
          </p:nvSpPr>
          <p:spPr>
            <a:xfrm>
              <a:off x="5175926" y="3395839"/>
              <a:ext cx="437735" cy="309758"/>
            </a:xfrm>
            <a:prstGeom prst="up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4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022F5FB-32AD-40D0-B53F-9C0E1343BE97}"/>
                </a:ext>
              </a:extLst>
            </p:cNvPr>
            <p:cNvSpPr/>
            <p:nvPr/>
          </p:nvSpPr>
          <p:spPr>
            <a:xfrm>
              <a:off x="6325132" y="2843373"/>
              <a:ext cx="1205692" cy="6339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Upload </a:t>
              </a:r>
              <a:r>
                <a:rPr lang="en-US" sz="1400" dirty="0" err="1"/>
                <a:t>Pemeriksaan</a:t>
              </a:r>
              <a:endParaRPr lang="en-ID" sz="1400" dirty="0"/>
            </a:p>
          </p:txBody>
        </p:sp>
        <p:sp>
          <p:nvSpPr>
            <p:cNvPr id="77" name="Arrow: Up 76">
              <a:extLst>
                <a:ext uri="{FF2B5EF4-FFF2-40B4-BE49-F238E27FC236}">
                  <a16:creationId xmlns:a16="http://schemas.microsoft.com/office/drawing/2014/main" id="{24B7EEF4-B8B6-4791-9A52-65276A910887}"/>
                </a:ext>
              </a:extLst>
            </p:cNvPr>
            <p:cNvSpPr/>
            <p:nvPr/>
          </p:nvSpPr>
          <p:spPr>
            <a:xfrm>
              <a:off x="6691830" y="2533615"/>
              <a:ext cx="437735" cy="309758"/>
            </a:xfrm>
            <a:prstGeom prst="up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4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388CD38-8D3B-406E-8498-DDA8A4753B8C}"/>
                </a:ext>
              </a:extLst>
            </p:cNvPr>
            <p:cNvSpPr/>
            <p:nvPr/>
          </p:nvSpPr>
          <p:spPr>
            <a:xfrm>
              <a:off x="7910667" y="2800118"/>
              <a:ext cx="1205692" cy="6339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Upload </a:t>
              </a:r>
              <a:r>
                <a:rPr lang="en-US" sz="1400" dirty="0" err="1"/>
                <a:t>Sertifikat</a:t>
              </a:r>
              <a:endParaRPr lang="en-ID" sz="1400" dirty="0"/>
            </a:p>
          </p:txBody>
        </p:sp>
        <p:sp>
          <p:nvSpPr>
            <p:cNvPr id="79" name="Arrow: Up 78">
              <a:extLst>
                <a:ext uri="{FF2B5EF4-FFF2-40B4-BE49-F238E27FC236}">
                  <a16:creationId xmlns:a16="http://schemas.microsoft.com/office/drawing/2014/main" id="{F7ABEE91-309B-4F9B-B45A-3E8C4C5DE62D}"/>
                </a:ext>
              </a:extLst>
            </p:cNvPr>
            <p:cNvSpPr/>
            <p:nvPr/>
          </p:nvSpPr>
          <p:spPr>
            <a:xfrm>
              <a:off x="8277365" y="2490360"/>
              <a:ext cx="437735" cy="309758"/>
            </a:xfrm>
            <a:prstGeom prst="up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400"/>
            </a:p>
          </p:txBody>
        </p:sp>
      </p:grpSp>
      <p:sp>
        <p:nvSpPr>
          <p:cNvPr id="119" name="Title 1">
            <a:extLst>
              <a:ext uri="{FF2B5EF4-FFF2-40B4-BE49-F238E27FC236}">
                <a16:creationId xmlns:a16="http://schemas.microsoft.com/office/drawing/2014/main" id="{561C8CE3-4825-4DC8-AD43-16AF1855B3D0}"/>
              </a:ext>
            </a:extLst>
          </p:cNvPr>
          <p:cNvSpPr txBox="1">
            <a:spLocks/>
          </p:cNvSpPr>
          <p:nvPr/>
        </p:nvSpPr>
        <p:spPr>
          <a:xfrm>
            <a:off x="464024" y="417076"/>
            <a:ext cx="996137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ALUR PRODUKSI </a:t>
            </a:r>
          </a:p>
          <a:p>
            <a:r>
              <a:rPr lang="en-US" sz="3600" dirty="0"/>
              <a:t>APBN</a:t>
            </a:r>
            <a:endParaRPr lang="en-ID" sz="3600" dirty="0"/>
          </a:p>
        </p:txBody>
      </p:sp>
      <p:sp>
        <p:nvSpPr>
          <p:cNvPr id="120" name="Title 1">
            <a:extLst>
              <a:ext uri="{FF2B5EF4-FFF2-40B4-BE49-F238E27FC236}">
                <a16:creationId xmlns:a16="http://schemas.microsoft.com/office/drawing/2014/main" id="{8B52AB75-88A5-4BC9-A1ED-9204539E36FB}"/>
              </a:ext>
            </a:extLst>
          </p:cNvPr>
          <p:cNvSpPr txBox="1">
            <a:spLocks/>
          </p:cNvSpPr>
          <p:nvPr/>
        </p:nvSpPr>
        <p:spPr>
          <a:xfrm>
            <a:off x="791570" y="5128108"/>
            <a:ext cx="996137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ALUR </a:t>
            </a:r>
          </a:p>
          <a:p>
            <a:r>
              <a:rPr lang="en-US" sz="3600" dirty="0"/>
              <a:t>TANAMAN INDUK</a:t>
            </a:r>
            <a:endParaRPr lang="en-ID" sz="3600" dirty="0"/>
          </a:p>
        </p:txBody>
      </p:sp>
      <p:sp>
        <p:nvSpPr>
          <p:cNvPr id="121" name="Title 1">
            <a:extLst>
              <a:ext uri="{FF2B5EF4-FFF2-40B4-BE49-F238E27FC236}">
                <a16:creationId xmlns:a16="http://schemas.microsoft.com/office/drawing/2014/main" id="{BFAD5214-AEF4-4A91-815D-9C774B26CF7B}"/>
              </a:ext>
            </a:extLst>
          </p:cNvPr>
          <p:cNvSpPr txBox="1">
            <a:spLocks/>
          </p:cNvSpPr>
          <p:nvPr/>
        </p:nvSpPr>
        <p:spPr>
          <a:xfrm>
            <a:off x="1802994" y="3873788"/>
            <a:ext cx="996137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/>
              <a:t>ALUR </a:t>
            </a:r>
          </a:p>
          <a:p>
            <a:pPr algn="r"/>
            <a:r>
              <a:rPr lang="en-US" sz="3600" dirty="0"/>
              <a:t>VARIETAS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63159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B88E3037-CA36-4923-A9A5-F8FA484629DA}"/>
              </a:ext>
            </a:extLst>
          </p:cNvPr>
          <p:cNvSpPr/>
          <p:nvPr/>
        </p:nvSpPr>
        <p:spPr>
          <a:xfrm>
            <a:off x="955345" y="2727159"/>
            <a:ext cx="1952375" cy="69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PRODUSEN SMM</a:t>
            </a:r>
            <a:endParaRPr lang="en-ID" sz="1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3DE73E2-5CAA-47FF-8032-5C989D9ACAE9}"/>
              </a:ext>
            </a:extLst>
          </p:cNvPr>
          <p:cNvSpPr/>
          <p:nvPr/>
        </p:nvSpPr>
        <p:spPr>
          <a:xfrm>
            <a:off x="3349907" y="3214298"/>
            <a:ext cx="1253609" cy="69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SARANA</a:t>
            </a:r>
            <a:endParaRPr lang="en-ID" sz="14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BC1C195-A08B-431E-832C-36464B262803}"/>
              </a:ext>
            </a:extLst>
          </p:cNvPr>
          <p:cNvSpPr/>
          <p:nvPr/>
        </p:nvSpPr>
        <p:spPr>
          <a:xfrm>
            <a:off x="3349907" y="4081784"/>
            <a:ext cx="1253609" cy="69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SERTIFIKAT KOMPETENSI</a:t>
            </a:r>
            <a:endParaRPr lang="en-ID" sz="12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43C15AD-93D6-43C2-8DC0-E1216693BE6A}"/>
              </a:ext>
            </a:extLst>
          </p:cNvPr>
          <p:cNvSpPr/>
          <p:nvPr/>
        </p:nvSpPr>
        <p:spPr>
          <a:xfrm>
            <a:off x="4797604" y="2172360"/>
            <a:ext cx="1854068" cy="69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PELAPORAN JUMLAH PRODUKSI DAN TERSALUR</a:t>
            </a:r>
            <a:endParaRPr lang="en-ID" sz="14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1F4F232-F0F8-4967-A72B-7C4EAED25373}"/>
              </a:ext>
            </a:extLst>
          </p:cNvPr>
          <p:cNvSpPr/>
          <p:nvPr/>
        </p:nvSpPr>
        <p:spPr>
          <a:xfrm>
            <a:off x="8378818" y="2170107"/>
            <a:ext cx="1338970" cy="69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LABEL BENIH</a:t>
            </a:r>
            <a:endParaRPr lang="en-ID" sz="14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01D9B5B-43E2-41C3-8570-735DB8798BCB}"/>
              </a:ext>
            </a:extLst>
          </p:cNvPr>
          <p:cNvSpPr/>
          <p:nvPr/>
        </p:nvSpPr>
        <p:spPr>
          <a:xfrm>
            <a:off x="9879078" y="2170107"/>
            <a:ext cx="1338970" cy="699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QRCODE</a:t>
            </a:r>
            <a:endParaRPr lang="en-ID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4BE18EB-7E89-4A98-8E32-49D355115487}"/>
              </a:ext>
            </a:extLst>
          </p:cNvPr>
          <p:cNvSpPr/>
          <p:nvPr/>
        </p:nvSpPr>
        <p:spPr>
          <a:xfrm>
            <a:off x="1245173" y="3715943"/>
            <a:ext cx="1338970" cy="699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QRCODE</a:t>
            </a:r>
            <a:endParaRPr lang="en-ID" sz="1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7D60568-1AEC-4952-8321-50DB208EED29}"/>
              </a:ext>
            </a:extLst>
          </p:cNvPr>
          <p:cNvCxnSpPr>
            <a:cxnSpLocks/>
            <a:stCxn id="80" idx="3"/>
            <a:endCxn id="85" idx="1"/>
          </p:cNvCxnSpPr>
          <p:nvPr/>
        </p:nvCxnSpPr>
        <p:spPr>
          <a:xfrm flipV="1">
            <a:off x="2907720" y="2522028"/>
            <a:ext cx="1889884" cy="55479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BC4F0B8-09CD-4D3D-A435-413763A846BA}"/>
              </a:ext>
            </a:extLst>
          </p:cNvPr>
          <p:cNvCxnSpPr>
            <a:cxnSpLocks/>
            <a:stCxn id="80" idx="3"/>
            <a:endCxn id="82" idx="1"/>
          </p:cNvCxnSpPr>
          <p:nvPr/>
        </p:nvCxnSpPr>
        <p:spPr>
          <a:xfrm>
            <a:off x="2907720" y="3076826"/>
            <a:ext cx="442187" cy="48714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71C69DB-329A-4835-87E2-909CC123E1C0}"/>
              </a:ext>
            </a:extLst>
          </p:cNvPr>
          <p:cNvCxnSpPr>
            <a:cxnSpLocks/>
            <a:stCxn id="80" idx="3"/>
            <a:endCxn id="83" idx="1"/>
          </p:cNvCxnSpPr>
          <p:nvPr/>
        </p:nvCxnSpPr>
        <p:spPr>
          <a:xfrm>
            <a:off x="2907720" y="3076826"/>
            <a:ext cx="442187" cy="1354625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F36A34C-17D2-45DA-AF13-8A399DFB43DD}"/>
              </a:ext>
            </a:extLst>
          </p:cNvPr>
          <p:cNvCxnSpPr>
            <a:cxnSpLocks/>
            <a:stCxn id="85" idx="3"/>
            <a:endCxn id="89" idx="1"/>
          </p:cNvCxnSpPr>
          <p:nvPr/>
        </p:nvCxnSpPr>
        <p:spPr>
          <a:xfrm flipV="1">
            <a:off x="6651672" y="2519775"/>
            <a:ext cx="1727146" cy="225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Arrow: Up 112">
            <a:extLst>
              <a:ext uri="{FF2B5EF4-FFF2-40B4-BE49-F238E27FC236}">
                <a16:creationId xmlns:a16="http://schemas.microsoft.com/office/drawing/2014/main" id="{E1676CB6-6DE5-4D6B-A837-026FDD2910D8}"/>
              </a:ext>
            </a:extLst>
          </p:cNvPr>
          <p:cNvSpPr/>
          <p:nvPr/>
        </p:nvSpPr>
        <p:spPr>
          <a:xfrm rot="10800000">
            <a:off x="1654110" y="3309652"/>
            <a:ext cx="452609" cy="584656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/>
          </a:p>
        </p:txBody>
      </p:sp>
      <p:sp>
        <p:nvSpPr>
          <p:cNvPr id="115" name="Arrow: Right 114">
            <a:extLst>
              <a:ext uri="{FF2B5EF4-FFF2-40B4-BE49-F238E27FC236}">
                <a16:creationId xmlns:a16="http://schemas.microsoft.com/office/drawing/2014/main" id="{E66084E6-36E6-4DD7-B866-D3C77A7E8646}"/>
              </a:ext>
            </a:extLst>
          </p:cNvPr>
          <p:cNvSpPr/>
          <p:nvPr/>
        </p:nvSpPr>
        <p:spPr>
          <a:xfrm>
            <a:off x="9717788" y="2400410"/>
            <a:ext cx="316629" cy="32674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763A7D8-CF57-4C9A-B56D-F7F8B05095A2}"/>
              </a:ext>
            </a:extLst>
          </p:cNvPr>
          <p:cNvSpPr/>
          <p:nvPr/>
        </p:nvSpPr>
        <p:spPr>
          <a:xfrm>
            <a:off x="1245173" y="1869998"/>
            <a:ext cx="1246660" cy="6993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DIBANTU BPSB</a:t>
            </a:r>
            <a:endParaRPr lang="en-ID" sz="1400" dirty="0"/>
          </a:p>
        </p:txBody>
      </p:sp>
      <p:sp>
        <p:nvSpPr>
          <p:cNvPr id="63" name="Arrow: Up 62">
            <a:extLst>
              <a:ext uri="{FF2B5EF4-FFF2-40B4-BE49-F238E27FC236}">
                <a16:creationId xmlns:a16="http://schemas.microsoft.com/office/drawing/2014/main" id="{64FE9163-8E4E-4C94-9198-CC33DA34AAA5}"/>
              </a:ext>
            </a:extLst>
          </p:cNvPr>
          <p:cNvSpPr/>
          <p:nvPr/>
        </p:nvSpPr>
        <p:spPr>
          <a:xfrm flipV="1">
            <a:off x="1654109" y="2447096"/>
            <a:ext cx="452609" cy="530412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/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9C67064D-DCE7-480B-8C17-D350B8772DA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ALUR PRODUKSI NON APBN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6432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9444-C468-4403-AA29-7CC5FBFF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MENGENAL FUNGSI CRUD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D430E-23AF-4939-8513-A93E43581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C =&gt; Create -&gt; </a:t>
            </a:r>
            <a:r>
              <a:rPr lang="en-US" sz="4400" dirty="0" err="1"/>
              <a:t>Membuat</a:t>
            </a:r>
            <a:r>
              <a:rPr lang="en-US" sz="4400" dirty="0"/>
              <a:t> data</a:t>
            </a:r>
          </a:p>
          <a:p>
            <a:pPr marL="0" indent="0">
              <a:buNone/>
            </a:pPr>
            <a:r>
              <a:rPr lang="en-US" sz="4400" dirty="0"/>
              <a:t>R =&gt; Read -&gt; </a:t>
            </a:r>
            <a:r>
              <a:rPr lang="en-US" sz="4400" dirty="0" err="1"/>
              <a:t>Membaca</a:t>
            </a:r>
            <a:r>
              <a:rPr lang="en-US" sz="4400" dirty="0"/>
              <a:t> data</a:t>
            </a:r>
          </a:p>
          <a:p>
            <a:pPr marL="0" indent="0">
              <a:buNone/>
            </a:pPr>
            <a:r>
              <a:rPr lang="en-US" sz="4400" dirty="0"/>
              <a:t>U =&gt; Update -&gt; </a:t>
            </a:r>
            <a:r>
              <a:rPr lang="en-US" sz="4400" dirty="0" err="1"/>
              <a:t>Ubah</a:t>
            </a:r>
            <a:r>
              <a:rPr lang="en-US" sz="4400" dirty="0"/>
              <a:t> data</a:t>
            </a:r>
          </a:p>
          <a:p>
            <a:pPr marL="0" indent="0">
              <a:buNone/>
            </a:pPr>
            <a:r>
              <a:rPr lang="en-US" sz="4400" dirty="0"/>
              <a:t>D =&gt; </a:t>
            </a:r>
            <a:r>
              <a:rPr lang="en-US" sz="4400" dirty="0" err="1"/>
              <a:t>Detele</a:t>
            </a:r>
            <a:r>
              <a:rPr lang="en-US" sz="4400" dirty="0"/>
              <a:t> -&gt; </a:t>
            </a:r>
            <a:r>
              <a:rPr lang="en-US" sz="4400" dirty="0" err="1"/>
              <a:t>Hapus</a:t>
            </a:r>
            <a:r>
              <a:rPr lang="en-US" sz="4400" dirty="0"/>
              <a:t> data</a:t>
            </a:r>
          </a:p>
          <a:p>
            <a:pPr marL="0" indent="0">
              <a:buNone/>
            </a:pPr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891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269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FUNGSI CRUD MASING-MASING TINGKAT PENGGUNA</a:t>
            </a:r>
            <a:endParaRPr lang="id-ID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124807"/>
              </p:ext>
            </p:extLst>
          </p:nvPr>
        </p:nvGraphicFramePr>
        <p:xfrm>
          <a:off x="838200" y="712695"/>
          <a:ext cx="10830635" cy="565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6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ADMIN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ADMIN LEMBAGA SERTIFIKASI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ADMIN PRODUSEN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ADMIN PELAPOR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Inventaris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</a:rPr>
                        <a:t>Lembaga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</a:rPr>
                        <a:t>Sertifikasi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Inventaris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Produsen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Penentuan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Target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Produksi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APBN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Pelaporan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Produksi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Benih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Siap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Salur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APBN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Pelaporan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Produksi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Benih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Siap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Salur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NON APBN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60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Inventaris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Pemilik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Tanaman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Induk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1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err="1">
                          <a:solidFill>
                            <a:schemeClr val="bg1"/>
                          </a:solidFill>
                        </a:rPr>
                        <a:t>Tanaman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</a:rPr>
                        <a:t>Induk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Kultivar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Hortikultura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Master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Data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</a:rPr>
                        <a:t>dan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Wilayah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6924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670</Words>
  <Application>Microsoft Office PowerPoint</Application>
  <PresentationFormat>Widescreen</PresentationFormat>
  <Paragraphs>211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-apple-system</vt:lpstr>
      <vt:lpstr>Arial</vt:lpstr>
      <vt:lpstr>Calibri</vt:lpstr>
      <vt:lpstr>Trebuchet MS</vt:lpstr>
      <vt:lpstr>Wingdings 3</vt:lpstr>
      <vt:lpstr>Facet</vt:lpstr>
      <vt:lpstr>BASIC KNOWLEDGE</vt:lpstr>
      <vt:lpstr>PERKENALAN</vt:lpstr>
      <vt:lpstr>MENGENAL PENGGUNA PROSEED - HORTI</vt:lpstr>
      <vt:lpstr>CARA MEMBUKA APLIKASI </vt:lpstr>
      <vt:lpstr>PERAN MASING-MASING TINGKAT PENGGUNA</vt:lpstr>
      <vt:lpstr>PowerPoint Presentation</vt:lpstr>
      <vt:lpstr>PowerPoint Presentation</vt:lpstr>
      <vt:lpstr>MENGENAL FUNGSI CRUD</vt:lpstr>
      <vt:lpstr>FUNGSI CRUD MASING-MASING TINGKAT PENGGUNA</vt:lpstr>
      <vt:lpstr>CARA MEMBUAT DATA (Create)</vt:lpstr>
      <vt:lpstr>CARA UBAH DATA (Update/Edit)</vt:lpstr>
      <vt:lpstr>CARA HAPUS BEBERAPA DATA (Bulk Delete)</vt:lpstr>
      <vt:lpstr>CARA HAPUS DATA (Delete)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KNOWLEDGE</dc:title>
  <dc:creator>Hewlette Pakard</dc:creator>
  <cp:lastModifiedBy>Hewlette Pakard</cp:lastModifiedBy>
  <cp:revision>17</cp:revision>
  <dcterms:created xsi:type="dcterms:W3CDTF">2023-09-19T12:36:33Z</dcterms:created>
  <dcterms:modified xsi:type="dcterms:W3CDTF">2023-09-19T13:24:07Z</dcterms:modified>
</cp:coreProperties>
</file>