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75" r:id="rId8"/>
    <p:sldId id="274" r:id="rId9"/>
    <p:sldId id="277" r:id="rId10"/>
    <p:sldId id="264" r:id="rId11"/>
    <p:sldId id="273" r:id="rId12"/>
    <p:sldId id="278" r:id="rId13"/>
    <p:sldId id="281" r:id="rId14"/>
    <p:sldId id="279" r:id="rId15"/>
    <p:sldId id="280" r:id="rId16"/>
    <p:sldId id="282" r:id="rId17"/>
    <p:sldId id="284" r:id="rId18"/>
    <p:sldId id="283" r:id="rId19"/>
    <p:sldId id="285" r:id="rId20"/>
    <p:sldId id="286" r:id="rId21"/>
    <p:sldId id="28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C3D3E7-2FFB-4692-B1F1-EF3083E2461A}" type="doc">
      <dgm:prSet loTypeId="urn:microsoft.com/office/officeart/2005/8/layout/gear1" loCatId="relationship" qsTypeId="urn:microsoft.com/office/officeart/2005/8/quickstyle/simple1" qsCatId="simple" csTypeId="urn:microsoft.com/office/officeart/2005/8/colors/colorful4" csCatId="colorful" phldr="1"/>
      <dgm:spPr/>
    </dgm:pt>
    <dgm:pt modelId="{536CFE09-B9E7-4FF9-A654-D6B85E792D56}">
      <dgm:prSet phldrT="[Text]"/>
      <dgm:spPr/>
      <dgm:t>
        <a:bodyPr/>
        <a:lstStyle/>
        <a:p>
          <a:r>
            <a:rPr lang="en-US" dirty="0"/>
            <a:t>APLIKASI</a:t>
          </a:r>
          <a:endParaRPr lang="en-ID" dirty="0"/>
        </a:p>
      </dgm:t>
    </dgm:pt>
    <dgm:pt modelId="{F6BCFD72-4F54-4084-848E-07D67F521DEE}" type="parTrans" cxnId="{75CA989E-9F0C-4922-9825-A7597FB14D74}">
      <dgm:prSet/>
      <dgm:spPr/>
      <dgm:t>
        <a:bodyPr/>
        <a:lstStyle/>
        <a:p>
          <a:endParaRPr lang="en-ID"/>
        </a:p>
      </dgm:t>
    </dgm:pt>
    <dgm:pt modelId="{98936B1D-B5DD-42D0-94B5-591CF7378CC4}" type="sibTrans" cxnId="{75CA989E-9F0C-4922-9825-A7597FB14D74}">
      <dgm:prSet/>
      <dgm:spPr/>
      <dgm:t>
        <a:bodyPr/>
        <a:lstStyle/>
        <a:p>
          <a:endParaRPr lang="en-ID"/>
        </a:p>
      </dgm:t>
    </dgm:pt>
    <dgm:pt modelId="{AC8AA03B-84EF-4AB8-82F1-C22A69A6D2E0}">
      <dgm:prSet phldrT="[Text]"/>
      <dgm:spPr/>
      <dgm:t>
        <a:bodyPr/>
        <a:lstStyle/>
        <a:p>
          <a:r>
            <a:rPr lang="en-US" dirty="0"/>
            <a:t>SERVER</a:t>
          </a:r>
          <a:endParaRPr lang="en-ID" dirty="0"/>
        </a:p>
      </dgm:t>
    </dgm:pt>
    <dgm:pt modelId="{9D28F598-AE00-4D82-9C7D-1C8742EA66F6}" type="parTrans" cxnId="{E22F84C0-CCA5-417A-BDCE-217C29B30BCB}">
      <dgm:prSet/>
      <dgm:spPr/>
      <dgm:t>
        <a:bodyPr/>
        <a:lstStyle/>
        <a:p>
          <a:endParaRPr lang="en-ID"/>
        </a:p>
      </dgm:t>
    </dgm:pt>
    <dgm:pt modelId="{479C6F2F-969E-4C9C-A869-19C19C16B1AE}" type="sibTrans" cxnId="{E22F84C0-CCA5-417A-BDCE-217C29B30BCB}">
      <dgm:prSet/>
      <dgm:spPr/>
      <dgm:t>
        <a:bodyPr/>
        <a:lstStyle/>
        <a:p>
          <a:endParaRPr lang="en-ID"/>
        </a:p>
      </dgm:t>
    </dgm:pt>
    <dgm:pt modelId="{72B8B4E3-749E-40E3-BD60-9C7A9481A3E5}">
      <dgm:prSet phldrT="[Text]"/>
      <dgm:spPr/>
      <dgm:t>
        <a:bodyPr/>
        <a:lstStyle/>
        <a:p>
          <a:r>
            <a:rPr lang="en-US" dirty="0"/>
            <a:t>ADMIN</a:t>
          </a:r>
          <a:endParaRPr lang="en-ID" dirty="0"/>
        </a:p>
      </dgm:t>
    </dgm:pt>
    <dgm:pt modelId="{89509862-416C-45FA-9AA5-D3AD36158A83}" type="parTrans" cxnId="{57F55B33-1317-4999-B77A-629096A676FC}">
      <dgm:prSet/>
      <dgm:spPr/>
      <dgm:t>
        <a:bodyPr/>
        <a:lstStyle/>
        <a:p>
          <a:endParaRPr lang="en-ID"/>
        </a:p>
      </dgm:t>
    </dgm:pt>
    <dgm:pt modelId="{A3A41398-AA18-40D6-B7F2-C372A3467FF3}" type="sibTrans" cxnId="{57F55B33-1317-4999-B77A-629096A676FC}">
      <dgm:prSet/>
      <dgm:spPr/>
      <dgm:t>
        <a:bodyPr/>
        <a:lstStyle/>
        <a:p>
          <a:endParaRPr lang="en-ID"/>
        </a:p>
      </dgm:t>
    </dgm:pt>
    <dgm:pt modelId="{D680A77F-8F43-4CD2-A41E-73DA1D322629}" type="pres">
      <dgm:prSet presAssocID="{47C3D3E7-2FFB-4692-B1F1-EF3083E2461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929771F-00FB-4B54-A5F8-9D9E1E2795CD}" type="pres">
      <dgm:prSet presAssocID="{536CFE09-B9E7-4FF9-A654-D6B85E792D56}" presName="gear1" presStyleLbl="node1" presStyleIdx="0" presStyleCnt="3">
        <dgm:presLayoutVars>
          <dgm:chMax val="1"/>
          <dgm:bulletEnabled val="1"/>
        </dgm:presLayoutVars>
      </dgm:prSet>
      <dgm:spPr/>
    </dgm:pt>
    <dgm:pt modelId="{8FB184AC-C05E-4FEC-80B4-A3070573131B}" type="pres">
      <dgm:prSet presAssocID="{536CFE09-B9E7-4FF9-A654-D6B85E792D56}" presName="gear1srcNode" presStyleLbl="node1" presStyleIdx="0" presStyleCnt="3"/>
      <dgm:spPr/>
    </dgm:pt>
    <dgm:pt modelId="{DEFB7CD6-43D4-4B03-828D-0304A5C2C601}" type="pres">
      <dgm:prSet presAssocID="{536CFE09-B9E7-4FF9-A654-D6B85E792D56}" presName="gear1dstNode" presStyleLbl="node1" presStyleIdx="0" presStyleCnt="3"/>
      <dgm:spPr/>
    </dgm:pt>
    <dgm:pt modelId="{D035FC7E-F8ED-4E07-818D-44546B419D54}" type="pres">
      <dgm:prSet presAssocID="{AC8AA03B-84EF-4AB8-82F1-C22A69A6D2E0}" presName="gear2" presStyleLbl="node1" presStyleIdx="1" presStyleCnt="3">
        <dgm:presLayoutVars>
          <dgm:chMax val="1"/>
          <dgm:bulletEnabled val="1"/>
        </dgm:presLayoutVars>
      </dgm:prSet>
      <dgm:spPr/>
    </dgm:pt>
    <dgm:pt modelId="{42AE9B65-C8FD-4281-932E-AEAC8EA48796}" type="pres">
      <dgm:prSet presAssocID="{AC8AA03B-84EF-4AB8-82F1-C22A69A6D2E0}" presName="gear2srcNode" presStyleLbl="node1" presStyleIdx="1" presStyleCnt="3"/>
      <dgm:spPr/>
    </dgm:pt>
    <dgm:pt modelId="{064EFE29-4ED4-4EF8-8654-1C849E0FBA68}" type="pres">
      <dgm:prSet presAssocID="{AC8AA03B-84EF-4AB8-82F1-C22A69A6D2E0}" presName="gear2dstNode" presStyleLbl="node1" presStyleIdx="1" presStyleCnt="3"/>
      <dgm:spPr/>
    </dgm:pt>
    <dgm:pt modelId="{7C9BA133-5276-495F-AA2D-B52738C16A37}" type="pres">
      <dgm:prSet presAssocID="{72B8B4E3-749E-40E3-BD60-9C7A9481A3E5}" presName="gear3" presStyleLbl="node1" presStyleIdx="2" presStyleCnt="3"/>
      <dgm:spPr/>
    </dgm:pt>
    <dgm:pt modelId="{927A748C-D535-44CC-B314-956DA7EA820A}" type="pres">
      <dgm:prSet presAssocID="{72B8B4E3-749E-40E3-BD60-9C7A9481A3E5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6D0B344B-9559-403E-8ECF-D7F3C701B1FA}" type="pres">
      <dgm:prSet presAssocID="{72B8B4E3-749E-40E3-BD60-9C7A9481A3E5}" presName="gear3srcNode" presStyleLbl="node1" presStyleIdx="2" presStyleCnt="3"/>
      <dgm:spPr/>
    </dgm:pt>
    <dgm:pt modelId="{6FA4C967-578B-4B90-8871-91D16AB489F0}" type="pres">
      <dgm:prSet presAssocID="{72B8B4E3-749E-40E3-BD60-9C7A9481A3E5}" presName="gear3dstNode" presStyleLbl="node1" presStyleIdx="2" presStyleCnt="3"/>
      <dgm:spPr/>
    </dgm:pt>
    <dgm:pt modelId="{CE8F680B-2B91-48E5-84B5-5741D5A3C1F5}" type="pres">
      <dgm:prSet presAssocID="{98936B1D-B5DD-42D0-94B5-591CF7378CC4}" presName="connector1" presStyleLbl="sibTrans2D1" presStyleIdx="0" presStyleCnt="3"/>
      <dgm:spPr/>
    </dgm:pt>
    <dgm:pt modelId="{58CD988D-505F-4723-9188-B02D3873D2F0}" type="pres">
      <dgm:prSet presAssocID="{479C6F2F-969E-4C9C-A869-19C19C16B1AE}" presName="connector2" presStyleLbl="sibTrans2D1" presStyleIdx="1" presStyleCnt="3"/>
      <dgm:spPr/>
    </dgm:pt>
    <dgm:pt modelId="{D7C347E5-3E9B-4DD9-B512-C871354E69E4}" type="pres">
      <dgm:prSet presAssocID="{A3A41398-AA18-40D6-B7F2-C372A3467FF3}" presName="connector3" presStyleLbl="sibTrans2D1" presStyleIdx="2" presStyleCnt="3"/>
      <dgm:spPr/>
    </dgm:pt>
  </dgm:ptLst>
  <dgm:cxnLst>
    <dgm:cxn modelId="{DBC54207-4573-488D-9B9A-57C0E6055033}" type="presOf" srcId="{72B8B4E3-749E-40E3-BD60-9C7A9481A3E5}" destId="{6FA4C967-578B-4B90-8871-91D16AB489F0}" srcOrd="3" destOrd="0" presId="urn:microsoft.com/office/officeart/2005/8/layout/gear1"/>
    <dgm:cxn modelId="{F6F04B0C-1BA9-41CD-A336-40824F82804B}" type="presOf" srcId="{72B8B4E3-749E-40E3-BD60-9C7A9481A3E5}" destId="{6D0B344B-9559-403E-8ECF-D7F3C701B1FA}" srcOrd="2" destOrd="0" presId="urn:microsoft.com/office/officeart/2005/8/layout/gear1"/>
    <dgm:cxn modelId="{485F5C0E-0E83-4D6D-8B7F-E32F7AA35804}" type="presOf" srcId="{536CFE09-B9E7-4FF9-A654-D6B85E792D56}" destId="{9929771F-00FB-4B54-A5F8-9D9E1E2795CD}" srcOrd="0" destOrd="0" presId="urn:microsoft.com/office/officeart/2005/8/layout/gear1"/>
    <dgm:cxn modelId="{80F3C61E-A322-4BD9-8219-3064D1C33F4C}" type="presOf" srcId="{AC8AA03B-84EF-4AB8-82F1-C22A69A6D2E0}" destId="{D035FC7E-F8ED-4E07-818D-44546B419D54}" srcOrd="0" destOrd="0" presId="urn:microsoft.com/office/officeart/2005/8/layout/gear1"/>
    <dgm:cxn modelId="{54E8C22C-A728-4071-8D61-064002A50C46}" type="presOf" srcId="{72B8B4E3-749E-40E3-BD60-9C7A9481A3E5}" destId="{7C9BA133-5276-495F-AA2D-B52738C16A37}" srcOrd="0" destOrd="0" presId="urn:microsoft.com/office/officeart/2005/8/layout/gear1"/>
    <dgm:cxn modelId="{57F55B33-1317-4999-B77A-629096A676FC}" srcId="{47C3D3E7-2FFB-4692-B1F1-EF3083E2461A}" destId="{72B8B4E3-749E-40E3-BD60-9C7A9481A3E5}" srcOrd="2" destOrd="0" parTransId="{89509862-416C-45FA-9AA5-D3AD36158A83}" sibTransId="{A3A41398-AA18-40D6-B7F2-C372A3467FF3}"/>
    <dgm:cxn modelId="{B5D9845E-F6E0-42A1-87E7-895560CC1D55}" type="presOf" srcId="{A3A41398-AA18-40D6-B7F2-C372A3467FF3}" destId="{D7C347E5-3E9B-4DD9-B512-C871354E69E4}" srcOrd="0" destOrd="0" presId="urn:microsoft.com/office/officeart/2005/8/layout/gear1"/>
    <dgm:cxn modelId="{FDFA265F-6273-40BD-B719-730CDF5A96CC}" type="presOf" srcId="{536CFE09-B9E7-4FF9-A654-D6B85E792D56}" destId="{8FB184AC-C05E-4FEC-80B4-A3070573131B}" srcOrd="1" destOrd="0" presId="urn:microsoft.com/office/officeart/2005/8/layout/gear1"/>
    <dgm:cxn modelId="{6A07A943-86F5-47FE-8FFE-3C2E9B814148}" type="presOf" srcId="{47C3D3E7-2FFB-4692-B1F1-EF3083E2461A}" destId="{D680A77F-8F43-4CD2-A41E-73DA1D322629}" srcOrd="0" destOrd="0" presId="urn:microsoft.com/office/officeart/2005/8/layout/gear1"/>
    <dgm:cxn modelId="{2DE15747-872C-4C9F-B061-4B61A0D6586D}" type="presOf" srcId="{72B8B4E3-749E-40E3-BD60-9C7A9481A3E5}" destId="{927A748C-D535-44CC-B314-956DA7EA820A}" srcOrd="1" destOrd="0" presId="urn:microsoft.com/office/officeart/2005/8/layout/gear1"/>
    <dgm:cxn modelId="{C7F4BA58-BF3E-4B30-A8A8-D3F89FCE5D49}" type="presOf" srcId="{479C6F2F-969E-4C9C-A869-19C19C16B1AE}" destId="{58CD988D-505F-4723-9188-B02D3873D2F0}" srcOrd="0" destOrd="0" presId="urn:microsoft.com/office/officeart/2005/8/layout/gear1"/>
    <dgm:cxn modelId="{280ED585-BD48-4911-867A-418937167839}" type="presOf" srcId="{536CFE09-B9E7-4FF9-A654-D6B85E792D56}" destId="{DEFB7CD6-43D4-4B03-828D-0304A5C2C601}" srcOrd="2" destOrd="0" presId="urn:microsoft.com/office/officeart/2005/8/layout/gear1"/>
    <dgm:cxn modelId="{DE12B092-42E3-498D-90FF-4EB98E2DFA94}" type="presOf" srcId="{AC8AA03B-84EF-4AB8-82F1-C22A69A6D2E0}" destId="{064EFE29-4ED4-4EF8-8654-1C849E0FBA68}" srcOrd="2" destOrd="0" presId="urn:microsoft.com/office/officeart/2005/8/layout/gear1"/>
    <dgm:cxn modelId="{75CA989E-9F0C-4922-9825-A7597FB14D74}" srcId="{47C3D3E7-2FFB-4692-B1F1-EF3083E2461A}" destId="{536CFE09-B9E7-4FF9-A654-D6B85E792D56}" srcOrd="0" destOrd="0" parTransId="{F6BCFD72-4F54-4084-848E-07D67F521DEE}" sibTransId="{98936B1D-B5DD-42D0-94B5-591CF7378CC4}"/>
    <dgm:cxn modelId="{DFDE149F-DD75-4B06-9EF1-452C10A9E905}" type="presOf" srcId="{98936B1D-B5DD-42D0-94B5-591CF7378CC4}" destId="{CE8F680B-2B91-48E5-84B5-5741D5A3C1F5}" srcOrd="0" destOrd="0" presId="urn:microsoft.com/office/officeart/2005/8/layout/gear1"/>
    <dgm:cxn modelId="{901441B8-FA66-4E1E-BACB-4286F9F2FD49}" type="presOf" srcId="{AC8AA03B-84EF-4AB8-82F1-C22A69A6D2E0}" destId="{42AE9B65-C8FD-4281-932E-AEAC8EA48796}" srcOrd="1" destOrd="0" presId="urn:microsoft.com/office/officeart/2005/8/layout/gear1"/>
    <dgm:cxn modelId="{E22F84C0-CCA5-417A-BDCE-217C29B30BCB}" srcId="{47C3D3E7-2FFB-4692-B1F1-EF3083E2461A}" destId="{AC8AA03B-84EF-4AB8-82F1-C22A69A6D2E0}" srcOrd="1" destOrd="0" parTransId="{9D28F598-AE00-4D82-9C7D-1C8742EA66F6}" sibTransId="{479C6F2F-969E-4C9C-A869-19C19C16B1AE}"/>
    <dgm:cxn modelId="{768EFA5B-25B6-4E19-B3C8-7D33CA2D808D}" type="presParOf" srcId="{D680A77F-8F43-4CD2-A41E-73DA1D322629}" destId="{9929771F-00FB-4B54-A5F8-9D9E1E2795CD}" srcOrd="0" destOrd="0" presId="urn:microsoft.com/office/officeart/2005/8/layout/gear1"/>
    <dgm:cxn modelId="{44E6BE2A-2F01-4306-9DA4-5CE4DBA641E2}" type="presParOf" srcId="{D680A77F-8F43-4CD2-A41E-73DA1D322629}" destId="{8FB184AC-C05E-4FEC-80B4-A3070573131B}" srcOrd="1" destOrd="0" presId="urn:microsoft.com/office/officeart/2005/8/layout/gear1"/>
    <dgm:cxn modelId="{A751D91C-0A89-43D3-95B3-D383A389D9AF}" type="presParOf" srcId="{D680A77F-8F43-4CD2-A41E-73DA1D322629}" destId="{DEFB7CD6-43D4-4B03-828D-0304A5C2C601}" srcOrd="2" destOrd="0" presId="urn:microsoft.com/office/officeart/2005/8/layout/gear1"/>
    <dgm:cxn modelId="{4A4E7C11-7C7E-44D9-9F1A-05B93513657D}" type="presParOf" srcId="{D680A77F-8F43-4CD2-A41E-73DA1D322629}" destId="{D035FC7E-F8ED-4E07-818D-44546B419D54}" srcOrd="3" destOrd="0" presId="urn:microsoft.com/office/officeart/2005/8/layout/gear1"/>
    <dgm:cxn modelId="{533612F2-1345-4308-BBF1-54E8303080AD}" type="presParOf" srcId="{D680A77F-8F43-4CD2-A41E-73DA1D322629}" destId="{42AE9B65-C8FD-4281-932E-AEAC8EA48796}" srcOrd="4" destOrd="0" presId="urn:microsoft.com/office/officeart/2005/8/layout/gear1"/>
    <dgm:cxn modelId="{7226C930-811F-48DF-A3D7-4A88CBBB3527}" type="presParOf" srcId="{D680A77F-8F43-4CD2-A41E-73DA1D322629}" destId="{064EFE29-4ED4-4EF8-8654-1C849E0FBA68}" srcOrd="5" destOrd="0" presId="urn:microsoft.com/office/officeart/2005/8/layout/gear1"/>
    <dgm:cxn modelId="{0ADD4094-AD2F-4E5C-95B9-6A4C45D86333}" type="presParOf" srcId="{D680A77F-8F43-4CD2-A41E-73DA1D322629}" destId="{7C9BA133-5276-495F-AA2D-B52738C16A37}" srcOrd="6" destOrd="0" presId="urn:microsoft.com/office/officeart/2005/8/layout/gear1"/>
    <dgm:cxn modelId="{1FD3EC1B-BD93-4144-98D5-7B5030BC211B}" type="presParOf" srcId="{D680A77F-8F43-4CD2-A41E-73DA1D322629}" destId="{927A748C-D535-44CC-B314-956DA7EA820A}" srcOrd="7" destOrd="0" presId="urn:microsoft.com/office/officeart/2005/8/layout/gear1"/>
    <dgm:cxn modelId="{1AC19080-0065-437F-A73D-8AE67CA555E9}" type="presParOf" srcId="{D680A77F-8F43-4CD2-A41E-73DA1D322629}" destId="{6D0B344B-9559-403E-8ECF-D7F3C701B1FA}" srcOrd="8" destOrd="0" presId="urn:microsoft.com/office/officeart/2005/8/layout/gear1"/>
    <dgm:cxn modelId="{5A587E6D-A85F-480C-B2E3-1E1551A893A3}" type="presParOf" srcId="{D680A77F-8F43-4CD2-A41E-73DA1D322629}" destId="{6FA4C967-578B-4B90-8871-91D16AB489F0}" srcOrd="9" destOrd="0" presId="urn:microsoft.com/office/officeart/2005/8/layout/gear1"/>
    <dgm:cxn modelId="{6D2481D8-E9E2-465F-BCD5-5C2D9866837C}" type="presParOf" srcId="{D680A77F-8F43-4CD2-A41E-73DA1D322629}" destId="{CE8F680B-2B91-48E5-84B5-5741D5A3C1F5}" srcOrd="10" destOrd="0" presId="urn:microsoft.com/office/officeart/2005/8/layout/gear1"/>
    <dgm:cxn modelId="{09FDF841-56D0-4086-B500-57C3F23F0F0E}" type="presParOf" srcId="{D680A77F-8F43-4CD2-A41E-73DA1D322629}" destId="{58CD988D-505F-4723-9188-B02D3873D2F0}" srcOrd="11" destOrd="0" presId="urn:microsoft.com/office/officeart/2005/8/layout/gear1"/>
    <dgm:cxn modelId="{E0EE16E4-9915-4458-AA99-FCF7F78D94EB}" type="presParOf" srcId="{D680A77F-8F43-4CD2-A41E-73DA1D322629}" destId="{D7C347E5-3E9B-4DD9-B512-C871354E69E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9771F-00FB-4B54-A5F8-9D9E1E2795CD}">
      <dsp:nvSpPr>
        <dsp:cNvPr id="0" name=""/>
        <dsp:cNvSpPr/>
      </dsp:nvSpPr>
      <dsp:spPr>
        <a:xfrm>
          <a:off x="3793066" y="2438400"/>
          <a:ext cx="2980266" cy="2980266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APLIKASI</a:t>
          </a:r>
          <a:endParaRPr lang="en-ID" sz="2500" kern="1200" dirty="0"/>
        </a:p>
      </dsp:txBody>
      <dsp:txXfrm>
        <a:off x="4392232" y="3136513"/>
        <a:ext cx="1781934" cy="1531918"/>
      </dsp:txXfrm>
    </dsp:sp>
    <dsp:sp modelId="{D035FC7E-F8ED-4E07-818D-44546B419D54}">
      <dsp:nvSpPr>
        <dsp:cNvPr id="0" name=""/>
        <dsp:cNvSpPr/>
      </dsp:nvSpPr>
      <dsp:spPr>
        <a:xfrm>
          <a:off x="2059093" y="1733973"/>
          <a:ext cx="2167466" cy="2167466"/>
        </a:xfrm>
        <a:prstGeom prst="gear6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SERVER</a:t>
          </a:r>
          <a:endParaRPr lang="en-ID" sz="2500" kern="1200" dirty="0"/>
        </a:p>
      </dsp:txBody>
      <dsp:txXfrm>
        <a:off x="2604759" y="2282937"/>
        <a:ext cx="1076134" cy="1069538"/>
      </dsp:txXfrm>
    </dsp:sp>
    <dsp:sp modelId="{7C9BA133-5276-495F-AA2D-B52738C16A37}">
      <dsp:nvSpPr>
        <dsp:cNvPr id="0" name=""/>
        <dsp:cNvSpPr/>
      </dsp:nvSpPr>
      <dsp:spPr>
        <a:xfrm rot="20700000">
          <a:off x="3273095" y="238642"/>
          <a:ext cx="2123675" cy="2123675"/>
        </a:xfrm>
        <a:prstGeom prst="gear6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ADMIN</a:t>
          </a:r>
          <a:endParaRPr lang="en-ID" sz="2500" kern="1200" dirty="0"/>
        </a:p>
      </dsp:txBody>
      <dsp:txXfrm rot="-20700000">
        <a:off x="3738879" y="704426"/>
        <a:ext cx="1192106" cy="1192106"/>
      </dsp:txXfrm>
    </dsp:sp>
    <dsp:sp modelId="{CE8F680B-2B91-48E5-84B5-5741D5A3C1F5}">
      <dsp:nvSpPr>
        <dsp:cNvPr id="0" name=""/>
        <dsp:cNvSpPr/>
      </dsp:nvSpPr>
      <dsp:spPr>
        <a:xfrm>
          <a:off x="3577577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D988D-505F-4723-9188-B02D3873D2F0}">
      <dsp:nvSpPr>
        <dsp:cNvPr id="0" name=""/>
        <dsp:cNvSpPr/>
      </dsp:nvSpPr>
      <dsp:spPr>
        <a:xfrm>
          <a:off x="1675238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347E5-3E9B-4DD9-B512-C871354E69E4}">
      <dsp:nvSpPr>
        <dsp:cNvPr id="0" name=""/>
        <dsp:cNvSpPr/>
      </dsp:nvSpPr>
      <dsp:spPr>
        <a:xfrm>
          <a:off x="2781867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F84AE-5450-48E5-BA2D-571544CAD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2A60D-1BD6-40EB-95FC-05E0E9E69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7D3B2-E610-4FA3-8827-893C1C8D4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4595E-4D9B-434D-912F-1D33668D6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2A84A-9CB3-418F-9FC5-725790E8B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681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5C0BF-92B3-409D-B87A-8D99EF61A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7F084-792F-4701-A434-C7D406A52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27A50-4307-4A61-8EE9-D61768F3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7A5FB-2ECB-4B80-B1DA-4D7DFA095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1EC6B-862E-4BB2-9DC9-14FEEB67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288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6EAC6F-55B9-4A36-ABFC-FD80D1021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C84BF-AE66-4E03-A872-3FAEB594F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92AF-10B4-45F0-8547-F5F3A637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B6D04-1213-4BEB-B295-8D38CF61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2D730-332E-4336-B25A-73F690FE6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260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5B314-E6C4-40C6-AFDD-AEF726E70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64254-E5AA-4F1B-93F4-CDB4A30F2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E2566-C189-495C-B9A9-FA9A138FB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D8FA1-5C30-4A2A-980A-B10AD562E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DC20D-3B6A-4D26-A551-2421D7D3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996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A2571-DC28-4E5B-B86A-D07D13CCF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518158-7D2A-4A28-A27D-E91ABBEB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AC787-D97A-4812-8D4F-FF2087AE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8919E-65CD-4B7B-A4D8-6FAAC0A6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C85A-2C19-487C-BC60-5837AF2C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567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53497-4ADC-4AD3-948F-C372787F2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F68A4-37DB-4160-9A2C-DDC97F7D78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9A0DC-1D83-440E-8857-C1B84A12B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2ED6A-7592-4916-B5ED-733BA291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CD73B-C78A-4DDD-B8F4-2868501F4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F150C-3F94-4663-A061-D3FF028B0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9826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FF96-C2C4-4475-A6D4-BFBA63CE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D40A3-EC65-4331-8ADE-E5B378C9B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3939E7-390A-44D9-82D2-BE98D70E7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3E10BC-CE30-40CF-B664-D95C510FC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828799-5846-4EFC-B11D-48B38E3F9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74ECA1-4019-4506-BB38-39D83E2FF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4D72CB-2DC5-4F75-A00E-0F224406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F1DA90-6EEE-4FE6-B329-DFE4FD923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75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3F4CC-ACDC-4E02-A5EE-3B9A2C478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1205E2-7679-439A-B90F-592B358C7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4C876-72B0-4493-A720-19ED8279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145B7-C181-4252-A4F9-BE309F25E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4591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19EBEE-8DDA-48CB-9A5A-C57D2FFA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194BBA-3467-4284-A6F0-5E337DC56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A8CC2-C6D0-4152-980E-A9B823BB5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540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A5A4B-4C87-48F1-B6E9-95AF84485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F4943-31A4-460C-99B0-1543ADAE6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0D1F0-E101-4BA8-AA8C-1BAFDAC3A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CB77D-A9C7-4918-84AF-ADC9AE19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487AB-9321-4391-B901-12934B7E7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B95F8-7ACB-4236-A14F-2FD46C78A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842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01B54-6FB8-4D40-A3BA-1931DC26D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9CDC62-C80D-4500-ABCC-DFA86FEC4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346DB-4F6B-4042-99D7-524F4611A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C8271-B8E6-4346-87C2-A5108BB2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DCBDC-1E9E-4CA8-98D1-0683554E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85F7C-62D5-481E-AB20-31F7814C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425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1866A-3589-46D2-970F-A6D74381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024E2-409A-454C-A318-38C0B6CBE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42A8B-E524-4644-BD07-281471293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11262-2EC9-42E3-875C-E0E0DEACABF6}" type="datetimeFigureOut">
              <a:rPr lang="en-ID" smtClean="0"/>
              <a:t>07/12/2022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095C4-1533-4244-B025-9551D7CD55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26EA3-90EA-4EFB-BF4C-9E7EB6C5B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788DC-E7D7-4905-B4AE-EA3B4AA9AB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838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E1991-FAB2-4BF9-9EB0-49D8D54F79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EVALUASI APLIKASI PROSEED-HORTI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8C276-745D-4F6A-9BF6-34792A30A8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SISTEM INFORMASI PERBENIHAN HORTIKULTURA</a:t>
            </a:r>
          </a:p>
        </p:txBody>
      </p:sp>
    </p:spTree>
    <p:extLst>
      <p:ext uri="{BB962C8B-B14F-4D97-AF65-F5344CB8AC3E}">
        <p14:creationId xmlns:p14="http://schemas.microsoft.com/office/powerpoint/2010/main" val="3440179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91" y="1267322"/>
            <a:ext cx="3760908" cy="1574754"/>
          </a:xfrm>
        </p:spPr>
        <p:txBody>
          <a:bodyPr>
            <a:normAutofit/>
          </a:bodyPr>
          <a:lstStyle/>
          <a:p>
            <a:r>
              <a:rPr lang="id-ID" sz="2800" b="1" dirty="0"/>
              <a:t>ALUR </a:t>
            </a:r>
            <a:r>
              <a:rPr lang="en-US" sz="2800" b="1" dirty="0"/>
              <a:t>LEMBAGA </a:t>
            </a:r>
            <a:r>
              <a:rPr lang="id-ID" sz="2800" b="1" dirty="0"/>
              <a:t>SERTIFIKASI BENIH HORTIKULTURA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84474" y="927847"/>
            <a:ext cx="9885311" cy="5419165"/>
            <a:chOff x="246563" y="-13102"/>
            <a:chExt cx="7911082" cy="4235478"/>
          </a:xfrm>
        </p:grpSpPr>
        <p:sp>
          <p:nvSpPr>
            <p:cNvPr id="29" name="Rectangle 28"/>
            <p:cNvSpPr/>
            <p:nvPr/>
          </p:nvSpPr>
          <p:spPr>
            <a:xfrm>
              <a:off x="5380886" y="252223"/>
              <a:ext cx="2727690" cy="3970153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582346" y="252223"/>
              <a:ext cx="2564419" cy="397015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9" name="Title 1"/>
            <p:cNvSpPr txBox="1">
              <a:spLocks/>
            </p:cNvSpPr>
            <p:nvPr/>
          </p:nvSpPr>
          <p:spPr>
            <a:xfrm>
              <a:off x="2602201" y="-13102"/>
              <a:ext cx="2593318" cy="29963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75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id-ID" sz="1200" b="1" dirty="0"/>
                <a:t>USER LEMBAGA SERTIFIKASI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46563" y="1857583"/>
              <a:ext cx="1423162" cy="5378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MULAI</a:t>
              </a:r>
            </a:p>
          </p:txBody>
        </p:sp>
        <p:sp>
          <p:nvSpPr>
            <p:cNvPr id="38" name="Title 1"/>
            <p:cNvSpPr txBox="1">
              <a:spLocks/>
            </p:cNvSpPr>
            <p:nvPr/>
          </p:nvSpPr>
          <p:spPr>
            <a:xfrm>
              <a:off x="5564327" y="15770"/>
              <a:ext cx="2593318" cy="27076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75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id-ID" sz="1200" b="1" dirty="0"/>
                <a:t>USER PRODUSEN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668728" y="393769"/>
              <a:ext cx="2303929" cy="5378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INVENTARIS POHON INDUK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668727" y="954272"/>
              <a:ext cx="2303929" cy="19040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Lembaga tempat pohon induk berada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Komoditas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Varietas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Kelas Pohon Induk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Tahun Pengadaan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Upload Foto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Input Nomor Registrasi</a:t>
              </a:r>
            </a:p>
          </p:txBody>
        </p:sp>
        <p:sp>
          <p:nvSpPr>
            <p:cNvPr id="56" name="Right Arrow 55"/>
            <p:cNvSpPr/>
            <p:nvPr/>
          </p:nvSpPr>
          <p:spPr>
            <a:xfrm>
              <a:off x="1568261" y="1828808"/>
              <a:ext cx="1177840" cy="537883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668727" y="3020981"/>
              <a:ext cx="2326341" cy="7572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CETAK QR CODE</a:t>
              </a:r>
            </a:p>
          </p:txBody>
        </p:sp>
        <p:sp>
          <p:nvSpPr>
            <p:cNvPr id="51" name="Right Arrow 50"/>
            <p:cNvSpPr/>
            <p:nvPr/>
          </p:nvSpPr>
          <p:spPr>
            <a:xfrm rot="5400000">
              <a:off x="3615255" y="2649297"/>
              <a:ext cx="410871" cy="537883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64328" y="393368"/>
              <a:ext cx="2303929" cy="5378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/>
                <a:t>KONDISI POHON INDUK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564327" y="953872"/>
              <a:ext cx="2303929" cy="19044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Tanggal Lapor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Kondisi (Mati/Hidup)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Potensi Entress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Upload Foto Kondisi Pohon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d-ID" sz="1400" dirty="0">
                  <a:solidFill>
                    <a:sysClr val="windowText" lastClr="000000"/>
                  </a:solidFill>
                </a:rPr>
                <a:t>Keterangan</a:t>
              </a:r>
            </a:p>
          </p:txBody>
        </p:sp>
        <p:sp>
          <p:nvSpPr>
            <p:cNvPr id="59" name="Right Arrow 58"/>
            <p:cNvSpPr/>
            <p:nvPr/>
          </p:nvSpPr>
          <p:spPr>
            <a:xfrm>
              <a:off x="4854388" y="1438032"/>
              <a:ext cx="833718" cy="537883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1959917" y="4361923"/>
            <a:ext cx="2109572" cy="1985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TERPINDAI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Data Detail </a:t>
            </a:r>
            <a:r>
              <a:rPr lang="en-US" dirty="0" err="1">
                <a:solidFill>
                  <a:schemeClr val="tx1"/>
                </a:solidFill>
              </a:rPr>
              <a:t>Pohon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Induk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Pohon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Induk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 rot="10800000">
            <a:off x="4000793" y="4859763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1220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81" y="1659862"/>
            <a:ext cx="4175850" cy="1574754"/>
          </a:xfrm>
        </p:spPr>
        <p:txBody>
          <a:bodyPr>
            <a:normAutofit/>
          </a:bodyPr>
          <a:lstStyle/>
          <a:p>
            <a:r>
              <a:rPr lang="id-ID" sz="2800" b="1" dirty="0"/>
              <a:t>ALUR </a:t>
            </a:r>
            <a:r>
              <a:rPr lang="en-US" sz="2800" b="1" dirty="0"/>
              <a:t>KULTIVAR </a:t>
            </a:r>
            <a:r>
              <a:rPr lang="id-ID" sz="2800" b="1" dirty="0"/>
              <a:t>HORTIKULTUR</a:t>
            </a:r>
            <a:r>
              <a:rPr lang="en-US" sz="2800" b="1" dirty="0"/>
              <a:t>A</a:t>
            </a:r>
            <a:endParaRPr lang="id-ID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7700079" y="1267322"/>
            <a:ext cx="3408391" cy="29012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4203157" y="1267322"/>
            <a:ext cx="3204376" cy="290126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4227967" y="927847"/>
            <a:ext cx="3240487" cy="383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</a:t>
            </a:r>
            <a:r>
              <a:rPr lang="en-US" sz="1200" b="1" dirty="0"/>
              <a:t>PUSAT</a:t>
            </a:r>
            <a:endParaRPr lang="id-ID" sz="1200" b="1" dirty="0"/>
          </a:p>
        </p:txBody>
      </p:sp>
      <p:sp>
        <p:nvSpPr>
          <p:cNvPr id="55" name="Rectangle 54"/>
          <p:cNvSpPr/>
          <p:nvPr/>
        </p:nvSpPr>
        <p:spPr>
          <a:xfrm>
            <a:off x="1284474" y="3321331"/>
            <a:ext cx="1778315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MULAI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7929298" y="964788"/>
            <a:ext cx="3240487" cy="346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</a:t>
            </a:r>
            <a:r>
              <a:rPr lang="en-US" sz="1200" b="1" dirty="0"/>
              <a:t>LEMBAGA SERTIFIKASI</a:t>
            </a:r>
            <a:endParaRPr lang="id-ID" sz="1200" b="1" dirty="0"/>
          </a:p>
        </p:txBody>
      </p:sp>
      <p:sp>
        <p:nvSpPr>
          <p:cNvPr id="45" name="Rectangle 44"/>
          <p:cNvSpPr/>
          <p:nvPr/>
        </p:nvSpPr>
        <p:spPr>
          <a:xfrm>
            <a:off x="4311096" y="1448426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INVENTARIS </a:t>
            </a:r>
            <a:r>
              <a:rPr lang="en-US" sz="1600" dirty="0"/>
              <a:t>PEMOHON</a:t>
            </a:r>
            <a:endParaRPr lang="id-ID" sz="1600" dirty="0"/>
          </a:p>
        </p:txBody>
      </p:sp>
      <p:sp>
        <p:nvSpPr>
          <p:cNvPr id="56" name="Right Arrow 55"/>
          <p:cNvSpPr/>
          <p:nvPr/>
        </p:nvSpPr>
        <p:spPr>
          <a:xfrm>
            <a:off x="2936006" y="3284515"/>
            <a:ext cx="1291962" cy="68820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7" name="Rectangle 56"/>
          <p:cNvSpPr/>
          <p:nvPr/>
        </p:nvSpPr>
        <p:spPr>
          <a:xfrm>
            <a:off x="7984918" y="2068790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PENYEBARAN VARIETAS</a:t>
            </a:r>
            <a:endParaRPr lang="id-ID" sz="1600" dirty="0"/>
          </a:p>
        </p:txBody>
      </p:sp>
      <p:sp>
        <p:nvSpPr>
          <p:cNvPr id="58" name="Rectangle 57"/>
          <p:cNvSpPr/>
          <p:nvPr/>
        </p:nvSpPr>
        <p:spPr>
          <a:xfrm>
            <a:off x="7984916" y="2785938"/>
            <a:ext cx="2878880" cy="11562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Wilayah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Komoditas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Varietas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Luas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Penyebaran</a:t>
            </a:r>
            <a:endParaRPr lang="id-ID" sz="14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203157" y="4294688"/>
            <a:ext cx="6966628" cy="1985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UMUM</a:t>
            </a:r>
            <a:endParaRPr lang="id-ID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Pemohon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Varietas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Sanggah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Varietas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Penyebaran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Varietas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 rot="5400000">
            <a:off x="5598725" y="3822761"/>
            <a:ext cx="416001" cy="65026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4325097" y="2290368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VARIETAS MASA SANGGAH</a:t>
            </a:r>
            <a:endParaRPr lang="id-ID" sz="1600" dirty="0"/>
          </a:p>
        </p:txBody>
      </p:sp>
      <p:sp>
        <p:nvSpPr>
          <p:cNvPr id="20" name="Rectangle 19"/>
          <p:cNvSpPr/>
          <p:nvPr/>
        </p:nvSpPr>
        <p:spPr>
          <a:xfrm>
            <a:off x="4325097" y="3165879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DATABASE VARIETAS</a:t>
            </a:r>
            <a:endParaRPr lang="id-ID" sz="1600" dirty="0"/>
          </a:p>
        </p:txBody>
      </p:sp>
      <p:sp>
        <p:nvSpPr>
          <p:cNvPr id="59" name="Right Arrow 58"/>
          <p:cNvSpPr/>
          <p:nvPr/>
        </p:nvSpPr>
        <p:spPr>
          <a:xfrm>
            <a:off x="7063380" y="3118962"/>
            <a:ext cx="1041774" cy="68820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ight Arrow 20"/>
          <p:cNvSpPr/>
          <p:nvPr/>
        </p:nvSpPr>
        <p:spPr>
          <a:xfrm rot="5400000">
            <a:off x="5535110" y="1944558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Right Arrow 21"/>
          <p:cNvSpPr/>
          <p:nvPr/>
        </p:nvSpPr>
        <p:spPr>
          <a:xfrm rot="5400000">
            <a:off x="5505223" y="2765398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8469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D1965-AC2C-4061-AC9D-D867EA0F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BASIS 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93DC-6E76-440D-AF67-E5BCFBB2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PHP 7.4</a:t>
            </a:r>
          </a:p>
          <a:p>
            <a:r>
              <a:rPr lang="en-US" dirty="0"/>
              <a:t>LARAVEL</a:t>
            </a:r>
          </a:p>
          <a:p>
            <a:r>
              <a:rPr lang="en-US" dirty="0"/>
              <a:t>PHP EXTENSION GD, XML, ZIP (must)</a:t>
            </a:r>
          </a:p>
        </p:txBody>
      </p:sp>
    </p:spTree>
    <p:extLst>
      <p:ext uri="{BB962C8B-B14F-4D97-AF65-F5344CB8AC3E}">
        <p14:creationId xmlns:p14="http://schemas.microsoft.com/office/powerpoint/2010/main" val="1480984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D1965-AC2C-4061-AC9D-D867EA0F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COMPLETED REQUEST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93DC-6E76-440D-AF67-E5BCFBB2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– </a:t>
            </a:r>
            <a:r>
              <a:rPr lang="en-US" dirty="0" err="1"/>
              <a:t>Perpanjangan</a:t>
            </a:r>
            <a:endParaRPr lang="en-US" dirty="0"/>
          </a:p>
          <a:p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–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Usaha</a:t>
            </a:r>
          </a:p>
          <a:p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-  1 </a:t>
            </a:r>
            <a:r>
              <a:rPr lang="en-US" dirty="0" err="1"/>
              <a:t>nomor</a:t>
            </a:r>
            <a:r>
              <a:rPr lang="en-US" dirty="0"/>
              <a:t>, Multi </a:t>
            </a:r>
            <a:r>
              <a:rPr lang="en-US" dirty="0" err="1"/>
              <a:t>Bidang</a:t>
            </a:r>
            <a:r>
              <a:rPr lang="en-US" dirty="0"/>
              <a:t> Usaha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QRCode</a:t>
            </a:r>
            <a:endParaRPr lang="en-US" dirty="0"/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Export</a:t>
            </a:r>
          </a:p>
          <a:p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</a:t>
            </a:r>
            <a:r>
              <a:rPr lang="en-US" dirty="0" err="1"/>
              <a:t>banyak</a:t>
            </a:r>
            <a:endParaRPr lang="en-US" dirty="0"/>
          </a:p>
          <a:p>
            <a:r>
              <a:rPr lang="en-US" dirty="0"/>
              <a:t>Upload file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2MB</a:t>
            </a:r>
          </a:p>
        </p:txBody>
      </p:sp>
    </p:spTree>
    <p:extLst>
      <p:ext uri="{BB962C8B-B14F-4D97-AF65-F5344CB8AC3E}">
        <p14:creationId xmlns:p14="http://schemas.microsoft.com/office/powerpoint/2010/main" val="3563471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D1965-AC2C-4061-AC9D-D867EA0F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93DC-6E76-440D-AF67-E5BCFBB2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Berada</a:t>
            </a:r>
            <a:r>
              <a:rPr lang="en-US" dirty="0"/>
              <a:t> pada Server </a:t>
            </a:r>
            <a:r>
              <a:rPr lang="en-US" dirty="0" err="1"/>
              <a:t>Pusdatin</a:t>
            </a:r>
            <a:r>
              <a:rPr lang="en-US" dirty="0"/>
              <a:t> – </a:t>
            </a:r>
            <a:r>
              <a:rPr lang="en-US" dirty="0" err="1"/>
              <a:t>Kementan</a:t>
            </a:r>
            <a:endParaRPr lang="en-US" dirty="0"/>
          </a:p>
          <a:p>
            <a:r>
              <a:rPr lang="en-US" dirty="0"/>
              <a:t>Benih.pertanian.go.id (</a:t>
            </a:r>
            <a:r>
              <a:rPr lang="en-US" dirty="0" err="1"/>
              <a:t>ditentukan</a:t>
            </a:r>
            <a:r>
              <a:rPr lang="en-US" dirty="0"/>
              <a:t> oleh </a:t>
            </a:r>
            <a:r>
              <a:rPr lang="en-US" dirty="0" err="1"/>
              <a:t>kementan</a:t>
            </a:r>
            <a:r>
              <a:rPr lang="en-US" dirty="0"/>
              <a:t>)</a:t>
            </a:r>
          </a:p>
          <a:p>
            <a:r>
              <a:rPr lang="en-US" dirty="0" err="1"/>
              <a:t>Konfigurasi</a:t>
            </a:r>
            <a:r>
              <a:rPr lang="en-US" dirty="0"/>
              <a:t> server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Pusdatin</a:t>
            </a:r>
            <a:r>
              <a:rPr lang="en-US" dirty="0"/>
              <a:t> </a:t>
            </a:r>
            <a:r>
              <a:rPr lang="en-US" dirty="0" err="1"/>
              <a:t>Kementan</a:t>
            </a:r>
            <a:endParaRPr lang="en-US" dirty="0"/>
          </a:p>
          <a:p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sesuai</a:t>
            </a:r>
            <a:endParaRPr lang="en-US" dirty="0"/>
          </a:p>
          <a:p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pengecekkan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php info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extension XML dan ZIP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terinstall</a:t>
            </a:r>
            <a:r>
              <a:rPr lang="en-US" dirty="0"/>
              <a:t> (</a:t>
            </a:r>
            <a:r>
              <a:rPr lang="en-US" dirty="0" err="1"/>
              <a:t>menyebabkan</a:t>
            </a:r>
            <a:r>
              <a:rPr lang="en-US" dirty="0"/>
              <a:t> QRCODE dan </a:t>
            </a:r>
            <a:r>
              <a:rPr lang="en-US" dirty="0" err="1"/>
              <a:t>fitur</a:t>
            </a:r>
            <a:r>
              <a:rPr lang="en-US" dirty="0"/>
              <a:t> export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)</a:t>
            </a:r>
          </a:p>
          <a:p>
            <a:r>
              <a:rPr lang="en-US" dirty="0"/>
              <a:t>Set </a:t>
            </a:r>
            <a:r>
              <a:rPr lang="en-US" dirty="0" err="1"/>
              <a:t>maksimum</a:t>
            </a:r>
            <a:r>
              <a:rPr lang="en-US" dirty="0"/>
              <a:t> upload file 2MB</a:t>
            </a:r>
          </a:p>
        </p:txBody>
      </p:sp>
    </p:spTree>
    <p:extLst>
      <p:ext uri="{BB962C8B-B14F-4D97-AF65-F5344CB8AC3E}">
        <p14:creationId xmlns:p14="http://schemas.microsoft.com/office/powerpoint/2010/main" val="1018177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DDAF3-BA5B-402D-B083-7F966191C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54"/>
          </a:xfrm>
        </p:spPr>
        <p:txBody>
          <a:bodyPr>
            <a:normAutofit/>
          </a:bodyPr>
          <a:lstStyle/>
          <a:p>
            <a:r>
              <a:rPr lang="en-US" sz="3200" dirty="0"/>
              <a:t>BENCHMARKING SERVER PUSDATIN DAN PERBENIHANHORTI</a:t>
            </a:r>
            <a:endParaRPr lang="en-ID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6F51C9-BD4D-49CD-AB11-A32E242001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780" r="88592" b="70568"/>
          <a:stretch/>
        </p:blipFill>
        <p:spPr>
          <a:xfrm>
            <a:off x="1083093" y="2515674"/>
            <a:ext cx="3102541" cy="229992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EB5D051-B4AC-4D5B-8A54-9FC5086075B7}"/>
              </a:ext>
            </a:extLst>
          </p:cNvPr>
          <p:cNvSpPr txBox="1">
            <a:spLocks/>
          </p:cNvSpPr>
          <p:nvPr/>
        </p:nvSpPr>
        <p:spPr>
          <a:xfrm>
            <a:off x="657361" y="1970867"/>
            <a:ext cx="4444284" cy="655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benih.pertanian.go.id/info</a:t>
            </a:r>
            <a:endParaRPr lang="en-ID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42127A-E2D2-4C25-B2B6-B35492E3E46D}"/>
              </a:ext>
            </a:extLst>
          </p:cNvPr>
          <p:cNvSpPr txBox="1">
            <a:spLocks/>
          </p:cNvSpPr>
          <p:nvPr/>
        </p:nvSpPr>
        <p:spPr>
          <a:xfrm>
            <a:off x="6230693" y="1923220"/>
            <a:ext cx="4444284" cy="655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proseed.perbenihanhorti.id/info</a:t>
            </a:r>
            <a:endParaRPr lang="en-ID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48DCAB-83D3-4E53-BF85-F0213E0D8E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831" t="47996" r="41585" b="28950"/>
          <a:stretch/>
        </p:blipFill>
        <p:spPr>
          <a:xfrm>
            <a:off x="257578" y="4400682"/>
            <a:ext cx="2021983" cy="15186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0AB69-7396-4F35-BB3A-B6BF948F997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433" r="58169" b="70188"/>
          <a:stretch/>
        </p:blipFill>
        <p:spPr>
          <a:xfrm>
            <a:off x="1390918" y="5379846"/>
            <a:ext cx="5100034" cy="10788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7A198B-E2AB-4500-A3A6-90CDF5476F6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433" r="60327" b="66331"/>
          <a:stretch/>
        </p:blipFill>
        <p:spPr>
          <a:xfrm>
            <a:off x="2279562" y="4288563"/>
            <a:ext cx="3915177" cy="10788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B0B807-77F3-4138-B389-FD0B36F255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5905" y="4377647"/>
            <a:ext cx="3915177" cy="211522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A1D9EF-BF1F-49B4-88CA-09BA3AA841D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8697" t="29226" r="20775"/>
          <a:stretch/>
        </p:blipFill>
        <p:spPr>
          <a:xfrm>
            <a:off x="8452835" y="2584677"/>
            <a:ext cx="3039413" cy="19200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651B01E-3F49-4487-83D3-0032D295F58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3433" r="93125" b="76279"/>
          <a:stretch/>
        </p:blipFill>
        <p:spPr>
          <a:xfrm>
            <a:off x="6333187" y="2365678"/>
            <a:ext cx="1842909" cy="148988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A9B80EC-F18F-4D01-B31F-54252EC2BA45}"/>
              </a:ext>
            </a:extLst>
          </p:cNvPr>
          <p:cNvSpPr/>
          <p:nvPr/>
        </p:nvSpPr>
        <p:spPr>
          <a:xfrm>
            <a:off x="2810814" y="81572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dirty="0"/>
              <a:t>&lt;?php echo "GD: ", </a:t>
            </a:r>
            <a:r>
              <a:rPr lang="en-ID" dirty="0" err="1"/>
              <a:t>extension_loaded</a:t>
            </a:r>
            <a:r>
              <a:rPr lang="en-ID" dirty="0"/>
              <a:t>('</a:t>
            </a:r>
            <a:r>
              <a:rPr lang="en-ID" dirty="0" err="1"/>
              <a:t>gd</a:t>
            </a:r>
            <a:r>
              <a:rPr lang="en-ID" dirty="0"/>
              <a:t>') ? 'OK' : 'MISSING', '&lt;</a:t>
            </a:r>
            <a:r>
              <a:rPr lang="en-ID" dirty="0" err="1"/>
              <a:t>br</a:t>
            </a:r>
            <a:r>
              <a:rPr lang="en-ID" dirty="0"/>
              <a:t>&gt;';echo "XML: ", </a:t>
            </a:r>
            <a:r>
              <a:rPr lang="en-ID" dirty="0" err="1"/>
              <a:t>extension_loaded</a:t>
            </a:r>
            <a:r>
              <a:rPr lang="en-ID" dirty="0"/>
              <a:t>('xml') ? 'OK' : 'MISSING', '&lt;</a:t>
            </a:r>
            <a:r>
              <a:rPr lang="en-ID" dirty="0" err="1"/>
              <a:t>br</a:t>
            </a:r>
            <a:r>
              <a:rPr lang="en-ID" dirty="0"/>
              <a:t>&gt;';echo "zip: ", </a:t>
            </a:r>
            <a:r>
              <a:rPr lang="en-ID" dirty="0" err="1"/>
              <a:t>extension_loaded</a:t>
            </a:r>
            <a:r>
              <a:rPr lang="en-ID" dirty="0"/>
              <a:t>('zip') ? 'OK' : 'MISSING', '&lt;</a:t>
            </a:r>
            <a:r>
              <a:rPr lang="en-ID" dirty="0" err="1"/>
              <a:t>br</a:t>
            </a:r>
            <a:r>
              <a:rPr lang="en-ID" dirty="0"/>
              <a:t>&gt;';?&gt;</a:t>
            </a:r>
          </a:p>
        </p:txBody>
      </p:sp>
    </p:spTree>
    <p:extLst>
      <p:ext uri="{BB962C8B-B14F-4D97-AF65-F5344CB8AC3E}">
        <p14:creationId xmlns:p14="http://schemas.microsoft.com/office/powerpoint/2010/main" val="2130488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KONFIGURASI UMUM ADMINISTRATOR</a:t>
            </a:r>
          </a:p>
          <a:p>
            <a:pPr marL="0" indent="0">
              <a:buNone/>
            </a:pPr>
            <a:r>
              <a:rPr lang="en-US" b="1" dirty="0"/>
              <a:t>ADMIN PUSAT</a:t>
            </a:r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Lembaga </a:t>
            </a:r>
            <a:r>
              <a:rPr lang="en-US" dirty="0" err="1"/>
              <a:t>Sertifikasi</a:t>
            </a:r>
            <a:r>
              <a:rPr lang="en-US" dirty="0"/>
              <a:t> dan admin </a:t>
            </a:r>
            <a:r>
              <a:rPr lang="en-US" dirty="0" err="1"/>
              <a:t>sementaranya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ADMIN SERTIFIKASI</a:t>
            </a:r>
          </a:p>
          <a:p>
            <a:r>
              <a:rPr lang="en-US" dirty="0"/>
              <a:t>Edit </a:t>
            </a:r>
            <a:r>
              <a:rPr lang="en-US" dirty="0" err="1"/>
              <a:t>lembaganya</a:t>
            </a:r>
            <a:endParaRPr lang="en-US" dirty="0"/>
          </a:p>
          <a:p>
            <a:r>
              <a:rPr lang="en-US" dirty="0"/>
              <a:t>Edit dan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Lembaga </a:t>
            </a:r>
            <a:r>
              <a:rPr lang="en-US" dirty="0" err="1"/>
              <a:t>Sertifikasinya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pada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kerjanya</a:t>
            </a:r>
            <a:r>
              <a:rPr lang="en-US" dirty="0"/>
              <a:t> dan </a:t>
            </a:r>
            <a:r>
              <a:rPr lang="en-US" dirty="0" err="1"/>
              <a:t>menentukan</a:t>
            </a:r>
            <a:r>
              <a:rPr lang="en-US" dirty="0"/>
              <a:t> admin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sementaranya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ADMIN PRODUSEN</a:t>
            </a:r>
          </a:p>
          <a:p>
            <a:r>
              <a:rPr lang="en-US" dirty="0"/>
              <a:t>Edit </a:t>
            </a:r>
            <a:r>
              <a:rPr lang="en-US" dirty="0" err="1"/>
              <a:t>lembaganya</a:t>
            </a:r>
            <a:endParaRPr lang="en-US" dirty="0"/>
          </a:p>
          <a:p>
            <a:r>
              <a:rPr lang="en-US" dirty="0"/>
              <a:t>Edit dan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produksinya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Admin </a:t>
            </a:r>
            <a:r>
              <a:rPr lang="en-US" dirty="0" err="1"/>
              <a:t>Pelapor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produksinya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ADMIN PELAPOR</a:t>
            </a:r>
          </a:p>
          <a:p>
            <a:pPr marL="0" indent="0">
              <a:buNone/>
            </a:pPr>
            <a:r>
              <a:rPr lang="en-US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565111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ADMIN PUSAT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Target </a:t>
            </a:r>
            <a:r>
              <a:rPr lang="en-US" dirty="0" err="1"/>
              <a:t>Produksi</a:t>
            </a:r>
            <a:r>
              <a:rPr lang="en-US" dirty="0"/>
              <a:t>, SDM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memverifikasi</a:t>
            </a:r>
            <a:r>
              <a:rPr lang="en-US" dirty="0"/>
              <a:t> target yang </a:t>
            </a:r>
            <a:r>
              <a:rPr lang="en-US" dirty="0" err="1"/>
              <a:t>diajukan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(BBH). </a:t>
            </a:r>
          </a:p>
          <a:p>
            <a:r>
              <a:rPr lang="en-US" dirty="0"/>
              <a:t>Proses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dan target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varietas</a:t>
            </a:r>
            <a:r>
              <a:rPr lang="en-US" dirty="0"/>
              <a:t> </a:t>
            </a:r>
            <a:r>
              <a:rPr lang="en-US" dirty="0" err="1"/>
              <a:t>terdaftar</a:t>
            </a:r>
            <a:r>
              <a:rPr lang="en-US" dirty="0"/>
              <a:t>.</a:t>
            </a:r>
          </a:p>
          <a:p>
            <a:r>
              <a:rPr lang="en-US" dirty="0"/>
              <a:t>PROSEED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sinergi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Subdit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perbenihan</a:t>
            </a:r>
            <a:r>
              <a:rPr lang="en-US" dirty="0"/>
              <a:t> </a:t>
            </a:r>
            <a:r>
              <a:rPr lang="en-US" dirty="0" err="1"/>
              <a:t>hortikultura</a:t>
            </a:r>
            <a:r>
              <a:rPr lang="en-US" dirty="0"/>
              <a:t> proses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berlanjut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salah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memonitor</a:t>
            </a:r>
            <a:r>
              <a:rPr lang="en-US" dirty="0"/>
              <a:t> proses </a:t>
            </a:r>
            <a:r>
              <a:rPr lang="en-US" dirty="0" err="1"/>
              <a:t>aplikasi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Varietas</a:t>
            </a:r>
            <a:r>
              <a:rPr lang="en-US" dirty="0"/>
              <a:t> pada proses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varietasnya</a:t>
            </a:r>
            <a:r>
              <a:rPr lang="en-US" dirty="0"/>
              <a:t> pada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varietas</a:t>
            </a:r>
            <a:r>
              <a:rPr lang="en-US" dirty="0"/>
              <a:t> </a:t>
            </a:r>
            <a:r>
              <a:rPr lang="en-US" dirty="0" err="1"/>
              <a:t>terdaftar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bias </a:t>
            </a:r>
            <a:r>
              <a:rPr lang="en-US" dirty="0" err="1"/>
              <a:t>dilaporkan</a:t>
            </a:r>
            <a:r>
              <a:rPr lang="en-US" dirty="0"/>
              <a:t>.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. Lembaga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basis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0441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ADMIN SERTIFIKASI</a:t>
            </a:r>
          </a:p>
          <a:p>
            <a:r>
              <a:rPr lang="en-US" dirty="0" err="1"/>
              <a:t>Pelatihan</a:t>
            </a:r>
            <a:r>
              <a:rPr lang="en-US" dirty="0"/>
              <a:t> yang </a:t>
            </a:r>
            <a:r>
              <a:rPr lang="en-US" dirty="0" err="1"/>
              <a:t>diadakan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TOT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di Lembaga </a:t>
            </a:r>
            <a:r>
              <a:rPr lang="en-US" dirty="0" err="1"/>
              <a:t>sertifikasi</a:t>
            </a:r>
            <a:r>
              <a:rPr lang="en-US" dirty="0"/>
              <a:t>.</a:t>
            </a:r>
          </a:p>
          <a:p>
            <a:r>
              <a:rPr lang="en-US" dirty="0" err="1"/>
              <a:t>Wewenang</a:t>
            </a:r>
            <a:r>
              <a:rPr lang="en-US" dirty="0"/>
              <a:t> BPSB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dan admin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naungannya</a:t>
            </a:r>
            <a:r>
              <a:rPr lang="en-ID" dirty="0"/>
              <a:t>, </a:t>
            </a:r>
            <a:r>
              <a:rPr lang="en-ID" dirty="0" err="1"/>
              <a:t>Mendata</a:t>
            </a:r>
            <a:r>
              <a:rPr lang="en-ID" dirty="0"/>
              <a:t> </a:t>
            </a:r>
            <a:r>
              <a:rPr lang="en-ID" dirty="0" err="1"/>
              <a:t>sertifikat</a:t>
            </a:r>
            <a:r>
              <a:rPr lang="en-ID" dirty="0"/>
              <a:t> </a:t>
            </a:r>
            <a:r>
              <a:rPr lang="en-ID" dirty="0" err="1"/>
              <a:t>kompetensi</a:t>
            </a:r>
            <a:r>
              <a:rPr lang="en-ID" dirty="0"/>
              <a:t>, </a:t>
            </a:r>
            <a:r>
              <a:rPr lang="en-ID" dirty="0" err="1"/>
              <a:t>Menginventaris</a:t>
            </a:r>
            <a:r>
              <a:rPr lang="en-ID" dirty="0"/>
              <a:t> </a:t>
            </a:r>
            <a:r>
              <a:rPr lang="en-ID" dirty="0" err="1"/>
              <a:t>pohon</a:t>
            </a:r>
            <a:r>
              <a:rPr lang="en-ID" dirty="0"/>
              <a:t> </a:t>
            </a:r>
            <a:r>
              <a:rPr lang="en-ID" dirty="0" err="1"/>
              <a:t>induk</a:t>
            </a:r>
            <a:r>
              <a:rPr lang="en-ID" dirty="0"/>
              <a:t>,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penyebaran</a:t>
            </a:r>
            <a:r>
              <a:rPr lang="en-ID" dirty="0"/>
              <a:t> </a:t>
            </a:r>
            <a:r>
              <a:rPr lang="en-ID" dirty="0" err="1"/>
              <a:t>varietas</a:t>
            </a:r>
            <a:r>
              <a:rPr lang="en-ID" dirty="0"/>
              <a:t>, </a:t>
            </a:r>
            <a:r>
              <a:rPr lang="en-ID" dirty="0" err="1"/>
              <a:t>memverifikasi</a:t>
            </a:r>
            <a:r>
              <a:rPr lang="en-ID" dirty="0"/>
              <a:t> target </a:t>
            </a:r>
            <a:r>
              <a:rPr lang="en-ID" dirty="0" err="1"/>
              <a:t>produksi</a:t>
            </a:r>
            <a:r>
              <a:rPr lang="en-ID" dirty="0"/>
              <a:t> yang </a:t>
            </a:r>
            <a:r>
              <a:rPr lang="en-ID" dirty="0" err="1"/>
              <a:t>diajukan</a:t>
            </a:r>
            <a:r>
              <a:rPr lang="en-ID" dirty="0"/>
              <a:t> </a:t>
            </a:r>
            <a:r>
              <a:rPr lang="en-ID" dirty="0" err="1"/>
              <a:t>produsen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,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label per </a:t>
            </a:r>
            <a:r>
              <a:rPr lang="en-ID" dirty="0" err="1"/>
              <a:t>produksi</a:t>
            </a:r>
            <a:r>
              <a:rPr lang="en-ID" dirty="0"/>
              <a:t> yang </a:t>
            </a:r>
            <a:r>
              <a:rPr lang="en-ID" dirty="0" err="1"/>
              <a:t>diajukan</a:t>
            </a:r>
            <a:r>
              <a:rPr lang="en-ID" dirty="0"/>
              <a:t> oleh </a:t>
            </a:r>
            <a:r>
              <a:rPr lang="en-ID" dirty="0" err="1"/>
              <a:t>produsen</a:t>
            </a:r>
            <a:endParaRPr lang="en-ID" dirty="0"/>
          </a:p>
          <a:p>
            <a:r>
              <a:rPr lang="en-US" dirty="0"/>
              <a:t>B</a:t>
            </a:r>
            <a:r>
              <a:rPr lang="en-ID" dirty="0" err="1"/>
              <a:t>eragamnya</a:t>
            </a:r>
            <a:r>
              <a:rPr lang="en-ID" dirty="0"/>
              <a:t> SOP </a:t>
            </a:r>
            <a:r>
              <a:rPr lang="en-ID" dirty="0" err="1"/>
              <a:t>tiap</a:t>
            </a:r>
            <a:r>
              <a:rPr lang="en-ID" dirty="0"/>
              <a:t> </a:t>
            </a:r>
            <a:r>
              <a:rPr lang="en-ID" dirty="0" err="1"/>
              <a:t>daerah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diseragamkan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721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ADMIN PRODUSEN</a:t>
            </a:r>
          </a:p>
          <a:p>
            <a:r>
              <a:rPr lang="en-US" dirty="0" err="1"/>
              <a:t>Penentu</a:t>
            </a:r>
            <a:r>
              <a:rPr lang="en-US" dirty="0"/>
              <a:t> target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level admin </a:t>
            </a:r>
            <a:r>
              <a:rPr lang="en-US" dirty="0" err="1"/>
              <a:t>produsen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pada admin </a:t>
            </a:r>
            <a:r>
              <a:rPr lang="en-US" dirty="0" err="1"/>
              <a:t>pelapor</a:t>
            </a:r>
            <a:r>
              <a:rPr lang="en-US" dirty="0"/>
              <a:t> di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TARGET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di </a:t>
            </a:r>
            <a:r>
              <a:rPr lang="en-US" dirty="0" err="1"/>
              <a:t>produksi</a:t>
            </a:r>
            <a:endParaRPr lang="en-US" dirty="0"/>
          </a:p>
          <a:p>
            <a:r>
              <a:rPr lang="en-US" dirty="0"/>
              <a:t>Target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dan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admin </a:t>
            </a:r>
            <a:r>
              <a:rPr lang="en-US" dirty="0" err="1"/>
              <a:t>pelapor</a:t>
            </a:r>
            <a:endParaRPr lang="en-US" dirty="0"/>
          </a:p>
          <a:p>
            <a:r>
              <a:rPr lang="en-US" dirty="0" err="1"/>
              <a:t>Isikan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target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renja</a:t>
            </a:r>
            <a:endParaRPr lang="en-US" dirty="0"/>
          </a:p>
          <a:p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pada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oleh Lembaga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target </a:t>
            </a:r>
            <a:r>
              <a:rPr lang="en-US" dirty="0" err="1"/>
              <a:t>produksi</a:t>
            </a:r>
            <a:r>
              <a:rPr lang="en-US" dirty="0"/>
              <a:t> di </a:t>
            </a:r>
            <a:r>
              <a:rPr lang="en-US" dirty="0" err="1"/>
              <a:t>sematkan</a:t>
            </a:r>
            <a:r>
              <a:rPr lang="en-US" dirty="0"/>
              <a:t> per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dan </a:t>
            </a:r>
            <a:r>
              <a:rPr lang="en-US" dirty="0" err="1"/>
              <a:t>dilaporkan</a:t>
            </a:r>
            <a:r>
              <a:rPr lang="en-US" dirty="0"/>
              <a:t> oleh admin </a:t>
            </a:r>
            <a:r>
              <a:rPr lang="en-US" dirty="0" err="1"/>
              <a:t>pelapor</a:t>
            </a:r>
            <a:r>
              <a:rPr lang="en-US" dirty="0"/>
              <a:t> pada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15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55EB1-F623-41DD-A43F-1C8786333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 PEMBAHASAN</a:t>
            </a:r>
            <a:endParaRPr lang="en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CC8504B-43E1-4D06-A410-56CDB3F3E1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2596237"/>
              </p:ext>
            </p:extLst>
          </p:nvPr>
        </p:nvGraphicFramePr>
        <p:xfrm>
          <a:off x="3792471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ED0E22A-79F9-4FF2-B7EE-8213335AA821}"/>
              </a:ext>
            </a:extLst>
          </p:cNvPr>
          <p:cNvSpPr txBox="1"/>
          <p:nvPr/>
        </p:nvSpPr>
        <p:spPr>
          <a:xfrm>
            <a:off x="838200" y="1690688"/>
            <a:ext cx="44807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dirty="0"/>
              <a:t>TUJUAN</a:t>
            </a:r>
          </a:p>
          <a:p>
            <a:pPr marL="342900" indent="-342900">
              <a:buAutoNum type="alphaUcPeriod"/>
            </a:pPr>
            <a:r>
              <a:rPr lang="en-US" dirty="0"/>
              <a:t>APLIKASI</a:t>
            </a:r>
          </a:p>
          <a:p>
            <a:pPr marL="342900" indent="-342900">
              <a:buAutoNum type="alphaUcPeriod"/>
            </a:pPr>
            <a:r>
              <a:rPr lang="en-US" dirty="0"/>
              <a:t>SERVER</a:t>
            </a:r>
          </a:p>
          <a:p>
            <a:pPr marL="342900" indent="-342900">
              <a:buAutoNum type="alphaUcPeriod"/>
            </a:pPr>
            <a:r>
              <a:rPr lang="en-US" dirty="0"/>
              <a:t>ADMIN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PUSAT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BPSB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BBH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PELAPOR LAPANGAN</a:t>
            </a:r>
          </a:p>
        </p:txBody>
      </p:sp>
    </p:spTree>
    <p:extLst>
      <p:ext uri="{BB962C8B-B14F-4D97-AF65-F5344CB8AC3E}">
        <p14:creationId xmlns:p14="http://schemas.microsoft.com/office/powerpoint/2010/main" val="1477699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ADMIN PELAPOR</a:t>
            </a:r>
          </a:p>
          <a:p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proses </a:t>
            </a:r>
            <a:r>
              <a:rPr lang="en-US" dirty="0" err="1"/>
              <a:t>perbanyakan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), Proses </a:t>
            </a:r>
            <a:r>
              <a:rPr lang="en-US" dirty="0" err="1"/>
              <a:t>Perbanyakan</a:t>
            </a:r>
            <a:r>
              <a:rPr lang="en-US" dirty="0"/>
              <a:t>, dan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PTM,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/</a:t>
            </a:r>
            <a:r>
              <a:rPr lang="en-US" dirty="0" err="1"/>
              <a:t>kegagalan</a:t>
            </a:r>
            <a:r>
              <a:rPr lang="en-US" dirty="0"/>
              <a:t> pada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 (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di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, proses </a:t>
            </a:r>
            <a:r>
              <a:rPr lang="en-US" dirty="0" err="1"/>
              <a:t>perbanyakan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PTM)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86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6F58-8B2A-4EAC-B07B-DFB1EAB2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PENJELASAN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AE843-85D9-449B-9226-CF0620821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target (</a:t>
            </a:r>
            <a:r>
              <a:rPr lang="en-US" dirty="0" err="1"/>
              <a:t>secara</a:t>
            </a:r>
            <a:r>
              <a:rPr lang="en-US" dirty="0"/>
              <a:t> total)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proses </a:t>
            </a:r>
            <a:r>
              <a:rPr lang="en-US" dirty="0" err="1"/>
              <a:t>perbanyakan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dan </a:t>
            </a:r>
            <a:r>
              <a:rPr lang="en-US" dirty="0" err="1"/>
              <a:t>entress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 (</a:t>
            </a:r>
            <a:r>
              <a:rPr lang="en-US" dirty="0" err="1"/>
              <a:t>Secara</a:t>
            </a:r>
            <a:r>
              <a:rPr lang="en-US" dirty="0"/>
              <a:t> total)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perbanyakan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benih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perbanyakan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PTM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total </a:t>
            </a:r>
            <a:r>
              <a:rPr lang="en-US" dirty="0" err="1"/>
              <a:t>benih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perbanyakan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PTM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PTM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Label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PTM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label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Label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/>
              <a:t>PTM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berlabel</a:t>
            </a:r>
            <a:endParaRPr lang="en-US" dirty="0"/>
          </a:p>
          <a:p>
            <a:r>
              <a:rPr lang="en-US" dirty="0"/>
              <a:t>Admin </a:t>
            </a:r>
            <a:r>
              <a:rPr lang="en-US" dirty="0" err="1"/>
              <a:t>Pelapor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(</a:t>
            </a:r>
            <a:r>
              <a:rPr lang="en-US" dirty="0" err="1"/>
              <a:t>wewenang</a:t>
            </a:r>
            <a:r>
              <a:rPr lang="en-US" dirty="0"/>
              <a:t> admin </a:t>
            </a:r>
            <a:r>
              <a:rPr lang="en-US" dirty="0" err="1"/>
              <a:t>produsen</a:t>
            </a:r>
            <a:r>
              <a:rPr lang="en-US" dirty="0"/>
              <a:t>)</a:t>
            </a:r>
          </a:p>
          <a:p>
            <a:r>
              <a:rPr lang="en-US" dirty="0"/>
              <a:t>Admin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Lembaga </a:t>
            </a:r>
            <a:r>
              <a:rPr lang="en-US" dirty="0" err="1"/>
              <a:t>Produsen</a:t>
            </a:r>
            <a:r>
              <a:rPr lang="en-US" dirty="0"/>
              <a:t> (</a:t>
            </a:r>
            <a:r>
              <a:rPr lang="en-US" dirty="0" err="1"/>
              <a:t>wewenang</a:t>
            </a:r>
            <a:r>
              <a:rPr lang="en-US" dirty="0"/>
              <a:t> admin </a:t>
            </a:r>
            <a:r>
              <a:rPr lang="en-US" dirty="0" err="1"/>
              <a:t>sertifikasi</a:t>
            </a:r>
            <a:r>
              <a:rPr lang="en-US" dirty="0"/>
              <a:t>)</a:t>
            </a:r>
          </a:p>
          <a:p>
            <a:r>
              <a:rPr lang="en-US" dirty="0"/>
              <a:t>Admin </a:t>
            </a: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Lembaga </a:t>
            </a: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(</a:t>
            </a:r>
            <a:r>
              <a:rPr lang="en-US" dirty="0" err="1"/>
              <a:t>wewenang</a:t>
            </a:r>
            <a:r>
              <a:rPr lang="en-US" dirty="0"/>
              <a:t> admin </a:t>
            </a:r>
            <a:r>
              <a:rPr lang="en-US" dirty="0" err="1"/>
              <a:t>pusat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2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D1965-AC2C-4061-AC9D-D867EA0F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TUJUAN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93DC-6E76-440D-AF67-E5BCFBB2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Benih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Jenisnya</a:t>
            </a:r>
            <a:endParaRPr lang="en-US" dirty="0"/>
          </a:p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,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r>
              <a:rPr lang="en-US" dirty="0" err="1"/>
              <a:t>Mendata</a:t>
            </a:r>
            <a:r>
              <a:rPr lang="en-US" dirty="0"/>
              <a:t> Target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Benih</a:t>
            </a:r>
            <a:endParaRPr lang="en-US" dirty="0"/>
          </a:p>
          <a:p>
            <a:r>
              <a:rPr lang="en-US" dirty="0"/>
              <a:t>Generate </a:t>
            </a:r>
            <a:r>
              <a:rPr lang="en-US" dirty="0" err="1"/>
              <a:t>QrCode</a:t>
            </a:r>
            <a:r>
              <a:rPr lang="en-US" dirty="0"/>
              <a:t> Lembaga</a:t>
            </a:r>
          </a:p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endParaRPr lang="en-US" dirty="0"/>
          </a:p>
          <a:p>
            <a:r>
              <a:rPr lang="en-US" dirty="0"/>
              <a:t>Generate </a:t>
            </a:r>
            <a:r>
              <a:rPr lang="en-US" dirty="0" err="1"/>
              <a:t>QrCode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Per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Registrasi</a:t>
            </a:r>
            <a:endParaRPr lang="en-US" dirty="0"/>
          </a:p>
          <a:p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Induk</a:t>
            </a:r>
            <a:endParaRPr lang="en-US" dirty="0"/>
          </a:p>
          <a:p>
            <a:r>
              <a:rPr lang="en-US" dirty="0" err="1"/>
              <a:t>Melaporkan</a:t>
            </a:r>
            <a:r>
              <a:rPr lang="en-US" dirty="0"/>
              <a:t> Proses </a:t>
            </a:r>
            <a:r>
              <a:rPr lang="en-US" dirty="0" err="1"/>
              <a:t>Produksi</a:t>
            </a:r>
            <a:endParaRPr lang="en-US" dirty="0"/>
          </a:p>
          <a:p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Ketersediaan</a:t>
            </a:r>
            <a:r>
              <a:rPr lang="en-US" dirty="0"/>
              <a:t> Stok</a:t>
            </a:r>
          </a:p>
          <a:p>
            <a:r>
              <a:rPr lang="en-US" dirty="0"/>
              <a:t>Generate </a:t>
            </a:r>
            <a:r>
              <a:rPr lang="en-US" dirty="0" err="1"/>
              <a:t>QrCode</a:t>
            </a:r>
            <a:r>
              <a:rPr lang="en-US" dirty="0"/>
              <a:t> Label </a:t>
            </a:r>
            <a:r>
              <a:rPr lang="en-US" dirty="0" err="1"/>
              <a:t>Benih</a:t>
            </a:r>
            <a:r>
              <a:rPr lang="en-US" dirty="0"/>
              <a:t> yang </a:t>
            </a:r>
            <a:r>
              <a:rPr lang="en-US" dirty="0" err="1"/>
              <a:t>tersertifikasi</a:t>
            </a:r>
            <a:r>
              <a:rPr lang="en-US" dirty="0"/>
              <a:t> (</a:t>
            </a:r>
            <a:r>
              <a:rPr lang="en-US" dirty="0" err="1"/>
              <a:t>berlabel</a:t>
            </a:r>
            <a:r>
              <a:rPr lang="en-US" dirty="0"/>
              <a:t>)</a:t>
            </a:r>
          </a:p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Varietas</a:t>
            </a:r>
            <a:r>
              <a:rPr lang="en-US" dirty="0"/>
              <a:t> yang </a:t>
            </a:r>
            <a:r>
              <a:rPr lang="en-US" dirty="0" err="1"/>
              <a:t>Terdaftar</a:t>
            </a:r>
            <a:endParaRPr lang="en-US" dirty="0"/>
          </a:p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Varietas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Masa </a:t>
            </a:r>
            <a:r>
              <a:rPr lang="en-US" dirty="0" err="1"/>
              <a:t>Sanggah</a:t>
            </a:r>
            <a:endParaRPr lang="en-US" dirty="0"/>
          </a:p>
          <a:p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 yang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Varietas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9765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6CB37-300C-4201-8A07-E85D0F19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417"/>
          </a:xfrm>
        </p:spPr>
        <p:txBody>
          <a:bodyPr>
            <a:normAutofit fontScale="90000"/>
          </a:bodyPr>
          <a:lstStyle/>
          <a:p>
            <a:r>
              <a:rPr lang="en-US" dirty="0"/>
              <a:t>ALUR GLOBAL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0773AA-D005-4459-803A-3748708557DA}"/>
              </a:ext>
            </a:extLst>
          </p:cNvPr>
          <p:cNvSpPr/>
          <p:nvPr/>
        </p:nvSpPr>
        <p:spPr>
          <a:xfrm>
            <a:off x="590283" y="2501032"/>
            <a:ext cx="2111062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PRODUSEN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9CF54B-47D6-4AE7-90B2-989AC5608E46}"/>
              </a:ext>
            </a:extLst>
          </p:cNvPr>
          <p:cNvSpPr/>
          <p:nvPr/>
        </p:nvSpPr>
        <p:spPr>
          <a:xfrm>
            <a:off x="2997559" y="1508542"/>
            <a:ext cx="135550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LOKASI PRODUKSI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2E68EE-AF1D-49DA-BEE1-31D16C4284C9}"/>
              </a:ext>
            </a:extLst>
          </p:cNvPr>
          <p:cNvSpPr/>
          <p:nvPr/>
        </p:nvSpPr>
        <p:spPr>
          <a:xfrm>
            <a:off x="2997559" y="2501032"/>
            <a:ext cx="135550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SARANA</a:t>
            </a:r>
            <a:endParaRPr lang="en-ID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3E6BA6-B107-459D-915D-CA958BE639F9}"/>
              </a:ext>
            </a:extLst>
          </p:cNvPr>
          <p:cNvSpPr/>
          <p:nvPr/>
        </p:nvSpPr>
        <p:spPr>
          <a:xfrm>
            <a:off x="2997559" y="3327348"/>
            <a:ext cx="135550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SERTIFIKAT KOMPETENSI</a:t>
            </a:r>
            <a:endParaRPr lang="en-ID" sz="1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CF96CE-4F6A-492A-A532-659FE337250E}"/>
              </a:ext>
            </a:extLst>
          </p:cNvPr>
          <p:cNvSpPr/>
          <p:nvPr/>
        </p:nvSpPr>
        <p:spPr>
          <a:xfrm>
            <a:off x="2997559" y="4153664"/>
            <a:ext cx="135550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POHON INDUK</a:t>
            </a:r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39FEFE-00D6-4CE9-ADA2-AE91B84D3317}"/>
              </a:ext>
            </a:extLst>
          </p:cNvPr>
          <p:cNvSpPr/>
          <p:nvPr/>
        </p:nvSpPr>
        <p:spPr>
          <a:xfrm>
            <a:off x="4695424" y="1508542"/>
            <a:ext cx="135550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 PRODUKSI</a:t>
            </a:r>
            <a:endParaRPr lang="en-ID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5E3C0C-651B-41FF-A750-5524E6838B10}"/>
              </a:ext>
            </a:extLst>
          </p:cNvPr>
          <p:cNvSpPr/>
          <p:nvPr/>
        </p:nvSpPr>
        <p:spPr>
          <a:xfrm>
            <a:off x="4649274" y="4153664"/>
            <a:ext cx="1447800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NOMOR REGISTRASI</a:t>
            </a:r>
            <a:endParaRPr lang="en-ID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35CDEE-4806-4280-91E5-373721C470B6}"/>
              </a:ext>
            </a:extLst>
          </p:cNvPr>
          <p:cNvSpPr/>
          <p:nvPr/>
        </p:nvSpPr>
        <p:spPr>
          <a:xfrm>
            <a:off x="6393289" y="1508542"/>
            <a:ext cx="1447800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PELAPORAN PRODUKSI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27DDE4-CFF0-4A1E-BCCE-15FB357F3C74}"/>
              </a:ext>
            </a:extLst>
          </p:cNvPr>
          <p:cNvSpPr/>
          <p:nvPr/>
        </p:nvSpPr>
        <p:spPr>
          <a:xfrm>
            <a:off x="6393288" y="4153664"/>
            <a:ext cx="1666741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KONDISI POHON INDUK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4AA5A3-597F-4138-B88D-4E6DBEB157AB}"/>
              </a:ext>
            </a:extLst>
          </p:cNvPr>
          <p:cNvSpPr/>
          <p:nvPr/>
        </p:nvSpPr>
        <p:spPr>
          <a:xfrm>
            <a:off x="8098667" y="1506396"/>
            <a:ext cx="1447800" cy="666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LABEL BENIH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86EB1B-C5F4-4A78-8E2E-6E88B8FA5A21}"/>
              </a:ext>
            </a:extLst>
          </p:cNvPr>
          <p:cNvSpPr/>
          <p:nvPr/>
        </p:nvSpPr>
        <p:spPr>
          <a:xfrm>
            <a:off x="9720867" y="1506396"/>
            <a:ext cx="1447800" cy="6661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QRCODE</a:t>
            </a:r>
            <a:endParaRPr lang="en-ID" b="1" dirty="0">
              <a:solidFill>
                <a:sysClr val="windowText" lastClr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2F1FF4-379D-4DD1-B683-FED9BFB7915E}"/>
              </a:ext>
            </a:extLst>
          </p:cNvPr>
          <p:cNvSpPr/>
          <p:nvPr/>
        </p:nvSpPr>
        <p:spPr>
          <a:xfrm>
            <a:off x="921914" y="3490520"/>
            <a:ext cx="1447800" cy="6661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QRCODE</a:t>
            </a:r>
            <a:endParaRPr lang="en-ID" b="1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82FD1B-EE4C-4C90-B0AD-560BC65E4C3C}"/>
              </a:ext>
            </a:extLst>
          </p:cNvPr>
          <p:cNvSpPr/>
          <p:nvPr/>
        </p:nvSpPr>
        <p:spPr>
          <a:xfrm>
            <a:off x="4649274" y="4985166"/>
            <a:ext cx="1447800" cy="6661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QRCODE</a:t>
            </a:r>
            <a:endParaRPr lang="en-ID" b="1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C57ED37-2772-468E-9085-D8251D78DDB6}"/>
              </a:ext>
            </a:extLst>
          </p:cNvPr>
          <p:cNvSpPr/>
          <p:nvPr/>
        </p:nvSpPr>
        <p:spPr>
          <a:xfrm>
            <a:off x="4702937" y="2498030"/>
            <a:ext cx="1347988" cy="66614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ACC PUSAT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DCE5D6-366C-4C12-82B5-99B57F94B3C0}"/>
              </a:ext>
            </a:extLst>
          </p:cNvPr>
          <p:cNvSpPr/>
          <p:nvPr/>
        </p:nvSpPr>
        <p:spPr>
          <a:xfrm>
            <a:off x="6628327" y="5416029"/>
            <a:ext cx="2111062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PEMOHON</a:t>
            </a:r>
            <a:endParaRPr lang="en-ID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C9CDF2A-93E1-43CB-961B-CE76C475B4CD}"/>
              </a:ext>
            </a:extLst>
          </p:cNvPr>
          <p:cNvSpPr/>
          <p:nvPr/>
        </p:nvSpPr>
        <p:spPr>
          <a:xfrm>
            <a:off x="9035602" y="4975250"/>
            <a:ext cx="1355501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VARIETAS TERDAFTAR</a:t>
            </a:r>
            <a:endParaRPr lang="en-ID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6BF5D2B-C3EC-4C7B-AEAC-903032BCABB2}"/>
              </a:ext>
            </a:extLst>
          </p:cNvPr>
          <p:cNvSpPr/>
          <p:nvPr/>
        </p:nvSpPr>
        <p:spPr>
          <a:xfrm>
            <a:off x="9035601" y="5826729"/>
            <a:ext cx="1355501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VARIETAS SANGGAH</a:t>
            </a:r>
            <a:endParaRPr lang="en-ID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8580E38-4907-4C03-9CC5-C57F4D1BB2AB}"/>
              </a:ext>
            </a:extLst>
          </p:cNvPr>
          <p:cNvCxnSpPr>
            <a:stCxn id="4" idx="3"/>
            <a:endCxn id="5" idx="1"/>
          </p:cNvCxnSpPr>
          <p:nvPr/>
        </p:nvCxnSpPr>
        <p:spPr>
          <a:xfrm flipV="1">
            <a:off x="2701345" y="1841615"/>
            <a:ext cx="296214" cy="99249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DF4B639-ECE9-4D37-86E8-6D97B00615DB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2701345" y="2834105"/>
            <a:ext cx="296214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9071609-EFC6-4D57-83FF-D8C578275C36}"/>
              </a:ext>
            </a:extLst>
          </p:cNvPr>
          <p:cNvCxnSpPr>
            <a:cxnSpLocks/>
            <a:stCxn id="4" idx="3"/>
            <a:endCxn id="7" idx="1"/>
          </p:cNvCxnSpPr>
          <p:nvPr/>
        </p:nvCxnSpPr>
        <p:spPr>
          <a:xfrm>
            <a:off x="2701345" y="2834105"/>
            <a:ext cx="296214" cy="826316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2F85C4A-B2BB-4708-9FCB-851D79C5CA6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2701345" y="2834105"/>
            <a:ext cx="296214" cy="1820426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798B00A-9857-44E6-989A-DBEB78C06057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>
            <a:off x="4353060" y="1841615"/>
            <a:ext cx="342364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9CB2B3-15E7-4903-93C9-D6906E54688C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6050925" y="1841615"/>
            <a:ext cx="342364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E6DAA55-23E5-4D8D-A8F6-C1CC146AE58D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 flipV="1">
            <a:off x="7841089" y="1839469"/>
            <a:ext cx="257578" cy="2146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73F717C-1891-4F37-897C-4D2BA8A4C7D3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4353060" y="4486737"/>
            <a:ext cx="296214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B5292F0-7EA2-4B26-9261-7220DA01F63F}"/>
              </a:ext>
            </a:extLst>
          </p:cNvPr>
          <p:cNvCxnSpPr>
            <a:cxnSpLocks/>
            <a:stCxn id="10" idx="3"/>
            <a:endCxn id="12" idx="1"/>
          </p:cNvCxnSpPr>
          <p:nvPr/>
        </p:nvCxnSpPr>
        <p:spPr>
          <a:xfrm>
            <a:off x="6097074" y="4486737"/>
            <a:ext cx="296214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233F7C1-6210-4D1C-BCB8-449228FCEEDB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>
          <a:xfrm flipV="1">
            <a:off x="8739389" y="5308323"/>
            <a:ext cx="296213" cy="440779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1471911-2C74-4ECA-B61B-455B3422731D}"/>
              </a:ext>
            </a:extLst>
          </p:cNvPr>
          <p:cNvCxnSpPr>
            <a:cxnSpLocks/>
            <a:stCxn id="18" idx="3"/>
            <a:endCxn id="20" idx="1"/>
          </p:cNvCxnSpPr>
          <p:nvPr/>
        </p:nvCxnSpPr>
        <p:spPr>
          <a:xfrm>
            <a:off x="8739389" y="5749102"/>
            <a:ext cx="296212" cy="41070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0B51E409-7AFA-4254-81F5-B309C7136C92}"/>
              </a:ext>
            </a:extLst>
          </p:cNvPr>
          <p:cNvSpPr/>
          <p:nvPr/>
        </p:nvSpPr>
        <p:spPr>
          <a:xfrm>
            <a:off x="2997559" y="4987604"/>
            <a:ext cx="1355501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VARIETAS TERDAFTAR</a:t>
            </a:r>
            <a:endParaRPr lang="en-ID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AC6405D-68EC-40C9-9491-FD2756CB830F}"/>
              </a:ext>
            </a:extLst>
          </p:cNvPr>
          <p:cNvSpPr/>
          <p:nvPr/>
        </p:nvSpPr>
        <p:spPr>
          <a:xfrm>
            <a:off x="4695424" y="668848"/>
            <a:ext cx="1355501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VARIETAS TERDAFTAR</a:t>
            </a:r>
            <a:endParaRPr lang="en-ID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46D81C9-64F8-47BF-AC8E-AC3CC3067F35}"/>
              </a:ext>
            </a:extLst>
          </p:cNvPr>
          <p:cNvSpPr/>
          <p:nvPr/>
        </p:nvSpPr>
        <p:spPr>
          <a:xfrm>
            <a:off x="10618629" y="4967496"/>
            <a:ext cx="1447800" cy="6661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PELAPORAN PENYEBARAN</a:t>
            </a:r>
            <a:endParaRPr lang="en-ID" dirty="0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B7E8DC5-CEEB-4913-8607-B31D0247E370}"/>
              </a:ext>
            </a:extLst>
          </p:cNvPr>
          <p:cNvCxnSpPr>
            <a:cxnSpLocks/>
            <a:stCxn id="19" idx="3"/>
            <a:endCxn id="55" idx="1"/>
          </p:cNvCxnSpPr>
          <p:nvPr/>
        </p:nvCxnSpPr>
        <p:spPr>
          <a:xfrm flipV="1">
            <a:off x="10391103" y="5300569"/>
            <a:ext cx="227526" cy="775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Arrow: Up 58">
            <a:extLst>
              <a:ext uri="{FF2B5EF4-FFF2-40B4-BE49-F238E27FC236}">
                <a16:creationId xmlns:a16="http://schemas.microsoft.com/office/drawing/2014/main" id="{F31A73DF-14AC-4808-A757-A5C037402E58}"/>
              </a:ext>
            </a:extLst>
          </p:cNvPr>
          <p:cNvSpPr/>
          <p:nvPr/>
        </p:nvSpPr>
        <p:spPr>
          <a:xfrm>
            <a:off x="5112913" y="2172542"/>
            <a:ext cx="489397" cy="325488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0" name="Arrow: Up 59">
            <a:extLst>
              <a:ext uri="{FF2B5EF4-FFF2-40B4-BE49-F238E27FC236}">
                <a16:creationId xmlns:a16="http://schemas.microsoft.com/office/drawing/2014/main" id="{429A918A-C2AF-4DC7-A51F-F098C7D6BF0E}"/>
              </a:ext>
            </a:extLst>
          </p:cNvPr>
          <p:cNvSpPr/>
          <p:nvPr/>
        </p:nvSpPr>
        <p:spPr>
          <a:xfrm rot="10800000">
            <a:off x="5112912" y="1274555"/>
            <a:ext cx="489397" cy="325488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1" name="Arrow: Up 60">
            <a:extLst>
              <a:ext uri="{FF2B5EF4-FFF2-40B4-BE49-F238E27FC236}">
                <a16:creationId xmlns:a16="http://schemas.microsoft.com/office/drawing/2014/main" id="{004211D7-6E25-4306-89F0-B8FB75D83490}"/>
              </a:ext>
            </a:extLst>
          </p:cNvPr>
          <p:cNvSpPr/>
          <p:nvPr/>
        </p:nvSpPr>
        <p:spPr>
          <a:xfrm rot="10800000">
            <a:off x="1364089" y="3103511"/>
            <a:ext cx="489397" cy="556909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2" name="Arrow: Up 61">
            <a:extLst>
              <a:ext uri="{FF2B5EF4-FFF2-40B4-BE49-F238E27FC236}">
                <a16:creationId xmlns:a16="http://schemas.microsoft.com/office/drawing/2014/main" id="{2EFAF0AF-712C-4A2B-AE99-C50FD3D3A451}"/>
              </a:ext>
            </a:extLst>
          </p:cNvPr>
          <p:cNvSpPr/>
          <p:nvPr/>
        </p:nvSpPr>
        <p:spPr>
          <a:xfrm rot="10800000">
            <a:off x="5097888" y="4743660"/>
            <a:ext cx="489397" cy="399492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443065B3-7CD5-41C7-BE84-740DF7C29E04}"/>
              </a:ext>
            </a:extLst>
          </p:cNvPr>
          <p:cNvSpPr/>
          <p:nvPr/>
        </p:nvSpPr>
        <p:spPr>
          <a:xfrm>
            <a:off x="9546467" y="1725769"/>
            <a:ext cx="342364" cy="31124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4054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PENGENALAN FITUR PROSEED - HORTI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id-ID" sz="1600" b="1" dirty="0"/>
              <a:t>Pelaporan Produksi dan Stok Benih Hortikultura</a:t>
            </a:r>
          </a:p>
          <a:p>
            <a:pPr lvl="1"/>
            <a:r>
              <a:rPr lang="id-ID" sz="1400" dirty="0"/>
              <a:t>Lokasi Produksi</a:t>
            </a:r>
          </a:p>
          <a:p>
            <a:pPr lvl="1"/>
            <a:r>
              <a:rPr lang="id-ID" sz="1400" dirty="0"/>
              <a:t>Penentuan Target Produksi</a:t>
            </a:r>
          </a:p>
          <a:p>
            <a:pPr lvl="1"/>
            <a:r>
              <a:rPr lang="id-ID" sz="1400" dirty="0"/>
              <a:t>Kondisi Produksi (Metode Perbanyakan </a:t>
            </a:r>
            <a:r>
              <a:rPr lang="en-US" sz="1400" dirty="0"/>
              <a:t>, </a:t>
            </a:r>
            <a:r>
              <a:rPr lang="id-ID" sz="1400" dirty="0"/>
              <a:t>Penyediaan </a:t>
            </a:r>
            <a:r>
              <a:rPr lang="en-US" sz="1400" dirty="0" err="1"/>
              <a:t>Bahan</a:t>
            </a:r>
            <a:r>
              <a:rPr lang="en-US" sz="1400" dirty="0"/>
              <a:t>(</a:t>
            </a:r>
            <a:r>
              <a:rPr lang="id-ID" sz="1400" dirty="0"/>
              <a:t>Batang Bawah</a:t>
            </a:r>
            <a:r>
              <a:rPr lang="en-US" sz="1400" dirty="0"/>
              <a:t>, </a:t>
            </a:r>
            <a:r>
              <a:rPr lang="en-US" sz="1400" dirty="0" err="1"/>
              <a:t>Entress</a:t>
            </a:r>
            <a:r>
              <a:rPr lang="en-US" sz="1400" dirty="0"/>
              <a:t>, </a:t>
            </a:r>
            <a:r>
              <a:rPr lang="en-US" sz="1400" dirty="0" err="1"/>
              <a:t>Anakan</a:t>
            </a:r>
            <a:r>
              <a:rPr lang="en-US" sz="1400" dirty="0"/>
              <a:t>, </a:t>
            </a:r>
            <a:r>
              <a:rPr lang="en-US" sz="1400" dirty="0" err="1"/>
              <a:t>dll</a:t>
            </a:r>
            <a:r>
              <a:rPr lang="en-US" sz="1400" dirty="0"/>
              <a:t>)</a:t>
            </a:r>
            <a:r>
              <a:rPr lang="id-ID" sz="1400" dirty="0"/>
              <a:t>, </a:t>
            </a:r>
            <a:r>
              <a:rPr lang="en-US" sz="1400" dirty="0"/>
              <a:t>Progress </a:t>
            </a:r>
            <a:r>
              <a:rPr lang="en-US" sz="1400" dirty="0" err="1"/>
              <a:t>Perbanyakan</a:t>
            </a:r>
            <a:r>
              <a:rPr lang="en-US" sz="1400" dirty="0"/>
              <a:t> </a:t>
            </a:r>
            <a:r>
              <a:rPr lang="en-US" sz="1400" dirty="0" err="1"/>
              <a:t>Benih</a:t>
            </a:r>
            <a:r>
              <a:rPr lang="en-US" sz="1400" dirty="0"/>
              <a:t>, </a:t>
            </a:r>
            <a:r>
              <a:rPr lang="id-ID" sz="1400" dirty="0"/>
              <a:t>Jumlah Kegagalan, Jumlah Beni</a:t>
            </a:r>
            <a:r>
              <a:rPr lang="en-US" sz="1400" dirty="0"/>
              <a:t>h </a:t>
            </a:r>
            <a:r>
              <a:rPr lang="en-US" sz="1400" dirty="0" err="1"/>
              <a:t>Berlabel</a:t>
            </a:r>
            <a:r>
              <a:rPr lang="id-ID" sz="1400" dirty="0"/>
              <a:t>)</a:t>
            </a:r>
            <a:endParaRPr lang="en-US" sz="1400" dirty="0"/>
          </a:p>
          <a:p>
            <a:pPr lvl="1"/>
            <a:r>
              <a:rPr lang="en-US" sz="1400" dirty="0" err="1"/>
              <a:t>Sertifikasi</a:t>
            </a:r>
            <a:r>
              <a:rPr lang="en-US" sz="1400" dirty="0"/>
              <a:t> </a:t>
            </a:r>
            <a:r>
              <a:rPr lang="en-US" sz="1400" dirty="0" err="1"/>
              <a:t>Benih</a:t>
            </a:r>
            <a:r>
              <a:rPr lang="en-US" sz="1400" dirty="0"/>
              <a:t> </a:t>
            </a:r>
            <a:r>
              <a:rPr lang="en-US" sz="1400" dirty="0" err="1"/>
              <a:t>Siap</a:t>
            </a:r>
            <a:r>
              <a:rPr lang="en-US" sz="1400" dirty="0"/>
              <a:t> </a:t>
            </a:r>
            <a:r>
              <a:rPr lang="en-US" sz="1400" dirty="0" err="1"/>
              <a:t>Salur</a:t>
            </a:r>
            <a:endParaRPr lang="id-ID" sz="1400" dirty="0"/>
          </a:p>
          <a:p>
            <a:pPr lvl="1"/>
            <a:r>
              <a:rPr lang="id-ID" sz="1400" dirty="0"/>
              <a:t>Kondisi Stok</a:t>
            </a:r>
            <a:r>
              <a:rPr lang="en-US" sz="1400" dirty="0"/>
              <a:t> (</a:t>
            </a:r>
            <a:r>
              <a:rPr lang="en-US" sz="1400" dirty="0" err="1"/>
              <a:t>Jumlah</a:t>
            </a:r>
            <a:r>
              <a:rPr lang="en-US" sz="1400" dirty="0"/>
              <a:t> </a:t>
            </a:r>
            <a:r>
              <a:rPr lang="en-US" sz="1400" dirty="0" err="1"/>
              <a:t>Stok</a:t>
            </a:r>
            <a:r>
              <a:rPr lang="en-US" sz="1400" dirty="0"/>
              <a:t> di </a:t>
            </a:r>
            <a:r>
              <a:rPr lang="en-US" sz="1400" dirty="0" err="1"/>
              <a:t>produsen</a:t>
            </a:r>
            <a:r>
              <a:rPr lang="en-US" sz="1400" dirty="0"/>
              <a:t>)</a:t>
            </a:r>
            <a:endParaRPr lang="id-ID" sz="1400" dirty="0"/>
          </a:p>
          <a:p>
            <a:pPr lvl="1"/>
            <a:r>
              <a:rPr lang="id-ID" sz="1400" dirty="0"/>
              <a:t>QR Code Benih Siap Salur</a:t>
            </a:r>
          </a:p>
          <a:p>
            <a:pPr lvl="1"/>
            <a:endParaRPr lang="id-ID" sz="1400" dirty="0"/>
          </a:p>
          <a:p>
            <a:r>
              <a:rPr lang="en-US" sz="1600" b="1" dirty="0" err="1"/>
              <a:t>Inventaris</a:t>
            </a:r>
            <a:r>
              <a:rPr lang="en-US" sz="1600" b="1" dirty="0"/>
              <a:t> </a:t>
            </a:r>
            <a:r>
              <a:rPr lang="en-US" sz="1600" b="1" dirty="0" err="1"/>
              <a:t>Pohon</a:t>
            </a:r>
            <a:r>
              <a:rPr lang="en-US" sz="1600" b="1" dirty="0"/>
              <a:t> </a:t>
            </a:r>
            <a:r>
              <a:rPr lang="en-US" sz="1600" b="1" dirty="0" err="1"/>
              <a:t>Induk</a:t>
            </a:r>
            <a:endParaRPr lang="id-ID" sz="1600" b="1" dirty="0"/>
          </a:p>
          <a:p>
            <a:pPr lvl="1"/>
            <a:r>
              <a:rPr lang="en-US" sz="1400" dirty="0" err="1"/>
              <a:t>Inventaris</a:t>
            </a:r>
            <a:r>
              <a:rPr lang="en-US" sz="1400" dirty="0"/>
              <a:t> </a:t>
            </a:r>
            <a:r>
              <a:rPr lang="id-ID" sz="1400" dirty="0"/>
              <a:t>Lembaga Sertifikasi</a:t>
            </a:r>
            <a:r>
              <a:rPr lang="en-US" sz="1400" dirty="0"/>
              <a:t> (BPSB </a:t>
            </a:r>
            <a:r>
              <a:rPr lang="en-US" sz="1400" dirty="0" err="1"/>
              <a:t>dan</a:t>
            </a:r>
            <a:r>
              <a:rPr lang="en-US" sz="1400" dirty="0"/>
              <a:t> LSSM)</a:t>
            </a:r>
          </a:p>
          <a:p>
            <a:pPr lvl="1"/>
            <a:r>
              <a:rPr lang="en-US" sz="1400" dirty="0" err="1"/>
              <a:t>Pengawasan</a:t>
            </a:r>
            <a:r>
              <a:rPr lang="en-US" sz="1400" dirty="0"/>
              <a:t> </a:t>
            </a:r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Pohon</a:t>
            </a:r>
            <a:r>
              <a:rPr lang="en-US" sz="1400" dirty="0"/>
              <a:t> </a:t>
            </a:r>
            <a:r>
              <a:rPr lang="en-US" sz="1400" dirty="0" err="1"/>
              <a:t>Induk</a:t>
            </a:r>
            <a:endParaRPr lang="en-US" sz="1400" dirty="0"/>
          </a:p>
          <a:p>
            <a:pPr lvl="1"/>
            <a:r>
              <a:rPr lang="en-US" sz="1400" dirty="0"/>
              <a:t>QR Code </a:t>
            </a:r>
            <a:r>
              <a:rPr lang="en-US" sz="1400" dirty="0" err="1"/>
              <a:t>Pohon</a:t>
            </a:r>
            <a:r>
              <a:rPr lang="en-US" sz="1400" dirty="0"/>
              <a:t> </a:t>
            </a:r>
            <a:r>
              <a:rPr lang="en-US" sz="1400" dirty="0" err="1"/>
              <a:t>Induk</a:t>
            </a: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endParaRPr lang="id-ID" sz="1400" dirty="0"/>
          </a:p>
          <a:p>
            <a:pPr marL="0" indent="0">
              <a:buNone/>
            </a:pPr>
            <a:endParaRPr lang="id-ID" sz="1400" dirty="0"/>
          </a:p>
          <a:p>
            <a:pPr marL="0" indent="0">
              <a:buNone/>
            </a:pPr>
            <a:endParaRPr lang="id-ID" sz="1400" dirty="0"/>
          </a:p>
          <a:p>
            <a:pPr marL="0" indent="0">
              <a:buNone/>
            </a:pPr>
            <a:endParaRPr lang="id-ID" sz="1400" dirty="0"/>
          </a:p>
          <a:p>
            <a:pPr marL="0" indent="0">
              <a:buNone/>
            </a:pPr>
            <a:endParaRPr lang="id-ID" sz="1400" dirty="0"/>
          </a:p>
          <a:p>
            <a:pPr marL="0" indent="0">
              <a:buNone/>
            </a:pPr>
            <a:endParaRPr lang="id-ID" sz="1400" dirty="0"/>
          </a:p>
          <a:p>
            <a:pPr marL="228600" lvl="1">
              <a:spcBef>
                <a:spcPts val="1000"/>
              </a:spcBef>
            </a:pPr>
            <a:r>
              <a:rPr lang="en-US" sz="1600" b="1" dirty="0" err="1"/>
              <a:t>Kultivar</a:t>
            </a:r>
            <a:r>
              <a:rPr lang="en-US" sz="1600" b="1" dirty="0"/>
              <a:t> </a:t>
            </a:r>
            <a:r>
              <a:rPr lang="id-ID" sz="1600" b="1" dirty="0"/>
              <a:t>Hortikultura</a:t>
            </a:r>
          </a:p>
          <a:p>
            <a:pPr marL="685800" lvl="2">
              <a:spcBef>
                <a:spcPts val="1000"/>
              </a:spcBef>
            </a:pPr>
            <a:r>
              <a:rPr lang="en-US" sz="1400" dirty="0"/>
              <a:t>Database </a:t>
            </a:r>
            <a:r>
              <a:rPr lang="en-US" sz="1400" dirty="0" err="1"/>
              <a:t>Varietas</a:t>
            </a:r>
            <a:endParaRPr lang="en-US" sz="1400" dirty="0"/>
          </a:p>
          <a:p>
            <a:pPr marL="685800" lvl="2">
              <a:spcBef>
                <a:spcPts val="1000"/>
              </a:spcBef>
            </a:pPr>
            <a:r>
              <a:rPr lang="id-ID" sz="1400" dirty="0"/>
              <a:t>Penyebaran Varietas</a:t>
            </a:r>
          </a:p>
          <a:p>
            <a:pPr marL="685800" lvl="2">
              <a:spcBef>
                <a:spcPts val="1000"/>
              </a:spcBef>
            </a:pPr>
            <a:r>
              <a:rPr lang="id-ID" sz="1400" dirty="0"/>
              <a:t>Status Pendaftaran Varietas</a:t>
            </a:r>
          </a:p>
          <a:p>
            <a:pPr marL="685800" lvl="2">
              <a:spcBef>
                <a:spcPts val="1000"/>
              </a:spcBef>
            </a:pPr>
            <a:endParaRPr lang="id-ID" sz="1400" dirty="0"/>
          </a:p>
          <a:p>
            <a:pPr marL="228600" lvl="1">
              <a:spcBef>
                <a:spcPts val="1000"/>
              </a:spcBef>
            </a:pPr>
            <a:r>
              <a:rPr lang="id-ID" sz="1600" b="1" dirty="0"/>
              <a:t>Produsen Benih Hortikultura</a:t>
            </a:r>
          </a:p>
          <a:p>
            <a:pPr marL="685800" lvl="2">
              <a:spcBef>
                <a:spcPts val="1000"/>
              </a:spcBef>
            </a:pPr>
            <a:r>
              <a:rPr lang="id-ID" sz="1400" dirty="0"/>
              <a:t>No Registrasi</a:t>
            </a:r>
          </a:p>
          <a:p>
            <a:pPr lvl="1"/>
            <a:r>
              <a:rPr lang="id-ID" sz="1400" dirty="0"/>
              <a:t>Balai Benih Hortikultura</a:t>
            </a:r>
          </a:p>
          <a:p>
            <a:pPr lvl="1"/>
            <a:r>
              <a:rPr lang="id-ID" sz="1400" dirty="0"/>
              <a:t>Penangkar Benih Umum</a:t>
            </a:r>
          </a:p>
          <a:p>
            <a:pPr lvl="1"/>
            <a:r>
              <a:rPr lang="id-ID" sz="1400" dirty="0"/>
              <a:t>UPBS</a:t>
            </a:r>
          </a:p>
          <a:p>
            <a:pPr lvl="1"/>
            <a:r>
              <a:rPr lang="id-ID" sz="1400" dirty="0"/>
              <a:t>Mitra Swasta</a:t>
            </a:r>
          </a:p>
          <a:p>
            <a:pPr marL="685800" lvl="2">
              <a:spcBef>
                <a:spcPts val="1000"/>
              </a:spcBef>
            </a:pPr>
            <a:r>
              <a:rPr lang="id-ID" sz="1400" dirty="0"/>
              <a:t>Sertifikat Kompetensi</a:t>
            </a:r>
          </a:p>
          <a:p>
            <a:pPr marL="685800" lvl="2">
              <a:spcBef>
                <a:spcPts val="1000"/>
              </a:spcBef>
            </a:pPr>
            <a:r>
              <a:rPr lang="id-ID" sz="1400" dirty="0"/>
              <a:t>Qr Code Produsen Benih</a:t>
            </a:r>
          </a:p>
          <a:p>
            <a:pPr marL="685800" lvl="2">
              <a:spcBef>
                <a:spcPts val="1000"/>
              </a:spcBef>
            </a:pPr>
            <a:endParaRPr lang="id-ID" sz="1200" dirty="0"/>
          </a:p>
          <a:p>
            <a:pPr marL="228600" lvl="1">
              <a:spcBef>
                <a:spcPts val="1000"/>
              </a:spcBef>
            </a:pPr>
            <a:endParaRPr lang="id-ID" sz="1400" dirty="0"/>
          </a:p>
          <a:p>
            <a:pPr lvl="2"/>
            <a:endParaRPr lang="id-ID" sz="1200" dirty="0"/>
          </a:p>
          <a:p>
            <a:endParaRPr lang="id-ID" sz="1600" dirty="0"/>
          </a:p>
          <a:p>
            <a:pPr marL="457200" lvl="1" indent="0">
              <a:buNone/>
            </a:pPr>
            <a:endParaRPr lang="id-ID" sz="1400" dirty="0"/>
          </a:p>
          <a:p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344353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MENGENAL PENGGUNA PROSEED - HORTI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ADMIN PUSAT</a:t>
            </a:r>
            <a:r>
              <a:rPr lang="en-US" dirty="0"/>
              <a:t> (PIMPINAN DAN ADMIN)</a:t>
            </a:r>
            <a:endParaRPr lang="id-ID" dirty="0"/>
          </a:p>
          <a:p>
            <a:endParaRPr lang="id-ID" dirty="0"/>
          </a:p>
          <a:p>
            <a:pPr lvl="1"/>
            <a:r>
              <a:rPr lang="id-ID" sz="2800" dirty="0"/>
              <a:t>ADMIN LEMBAGA SERTIFIKASI                                                              (BPSB DAN LSSM)</a:t>
            </a:r>
          </a:p>
          <a:p>
            <a:pPr lvl="1"/>
            <a:endParaRPr lang="id-ID" sz="2800" dirty="0"/>
          </a:p>
          <a:p>
            <a:pPr lvl="2"/>
            <a:r>
              <a:rPr lang="id-ID" sz="2800" dirty="0"/>
              <a:t>ADMIN LEMBAGA PRODUSEN                                                       (BBH, PENANGKAR BENIH, UPBS, MITRA SWASTA)</a:t>
            </a:r>
          </a:p>
          <a:p>
            <a:pPr lvl="2"/>
            <a:endParaRPr lang="id-ID" sz="2800" dirty="0"/>
          </a:p>
          <a:p>
            <a:pPr lvl="3"/>
            <a:r>
              <a:rPr lang="id-ID" sz="2800" dirty="0"/>
              <a:t>ADMIN PELAPOR (PETUGAS LAPANG) </a:t>
            </a:r>
          </a:p>
          <a:p>
            <a:pPr marL="1371600" lvl="3" indent="0">
              <a:buNone/>
            </a:pPr>
            <a:r>
              <a:rPr lang="id-ID" sz="2800" dirty="0"/>
              <a:t>   </a:t>
            </a:r>
            <a:r>
              <a:rPr lang="id-ID" sz="2800" dirty="0">
                <a:solidFill>
                  <a:schemeClr val="accent6">
                    <a:lumMod val="75000"/>
                  </a:schemeClr>
                </a:solidFill>
              </a:rPr>
              <a:t>-&gt; GADGET ANDROID HORTI</a:t>
            </a:r>
          </a:p>
        </p:txBody>
      </p:sp>
    </p:spTree>
    <p:extLst>
      <p:ext uri="{BB962C8B-B14F-4D97-AF65-F5344CB8AC3E}">
        <p14:creationId xmlns:p14="http://schemas.microsoft.com/office/powerpoint/2010/main" val="2378375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12694"/>
          </a:xfrm>
        </p:spPr>
        <p:txBody>
          <a:bodyPr/>
          <a:lstStyle/>
          <a:p>
            <a:r>
              <a:rPr lang="en-US" b="1" dirty="0"/>
              <a:t>PERAN MASING-MASING TINGKAT PENGGUNA</a:t>
            </a:r>
            <a:endParaRPr lang="id-ID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712695"/>
          <a:ext cx="10515600" cy="591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ADMIN PUSAT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ADMIN LEMBAGA SERTIFIKASI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ADMIN PRODUSEN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ADMIN PELAPOR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Inventaris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</a:rPr>
                        <a:t>Lembaga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</a:rPr>
                        <a:t>Sertifikasi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dirty="0"/>
                        <a:t> Data </a:t>
                      </a:r>
                      <a:r>
                        <a:rPr lang="en-US" sz="1400" dirty="0" err="1"/>
                        <a:t>Lembaga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Sertifikasi</a:t>
                      </a:r>
                      <a:r>
                        <a:rPr lang="en-US" sz="1400" dirty="0"/>
                        <a:t> BPSB/LSSM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Pemberian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Akun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Melengkapi</a:t>
                      </a:r>
                      <a:r>
                        <a:rPr lang="en-US" sz="1400" baseline="0" dirty="0"/>
                        <a:t> Data </a:t>
                      </a:r>
                      <a:r>
                        <a:rPr lang="en-US" sz="1400" baseline="0" dirty="0" err="1"/>
                        <a:t>Lembaganya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Inventaris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Produsen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Monitoring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dirty="0"/>
                        <a:t> data </a:t>
                      </a:r>
                      <a:r>
                        <a:rPr lang="en-US" sz="1400" dirty="0" err="1"/>
                        <a:t>Produsen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memberikan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akun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Melengkapi</a:t>
                      </a:r>
                      <a:r>
                        <a:rPr lang="en-US" sz="1400" baseline="0" dirty="0"/>
                        <a:t> Data </a:t>
                      </a:r>
                      <a:r>
                        <a:rPr lang="en-US" sz="1400" baseline="0" dirty="0" err="1"/>
                        <a:t>Lembaganya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berikut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pemberian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akun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pelapor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Penentuan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Target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Produksi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Validasi</a:t>
                      </a:r>
                      <a:r>
                        <a:rPr lang="en-US" sz="1400" baseline="0" dirty="0"/>
                        <a:t> Target </a:t>
                      </a:r>
                      <a:r>
                        <a:rPr lang="en-US" sz="1400" baseline="0" dirty="0" err="1"/>
                        <a:t>Produksi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Benih</a:t>
                      </a:r>
                      <a:r>
                        <a:rPr lang="en-US" sz="1400" baseline="0" dirty="0"/>
                        <a:t> yang </a:t>
                      </a:r>
                      <a:r>
                        <a:rPr lang="en-US" sz="1400" baseline="0" dirty="0" err="1"/>
                        <a:t>diajukan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Monitoring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Menentukan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dan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mengajukan</a:t>
                      </a:r>
                      <a:r>
                        <a:rPr lang="en-US" sz="1400" baseline="0" dirty="0"/>
                        <a:t> target </a:t>
                      </a:r>
                      <a:r>
                        <a:rPr lang="en-US" sz="1400" baseline="0" dirty="0" err="1"/>
                        <a:t>produksi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Pelaporan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Produksi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Benih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Siap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Salur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Monitoring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dirty="0"/>
                        <a:t> Data </a:t>
                      </a:r>
                      <a:r>
                        <a:rPr lang="en-US" sz="1400" dirty="0" err="1"/>
                        <a:t>Sertifikat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Label </a:t>
                      </a:r>
                      <a:r>
                        <a:rPr lang="en-US" sz="1400" dirty="0" err="1"/>
                        <a:t>Benih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diajukan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memenuhi</a:t>
                      </a:r>
                      <a:r>
                        <a:rPr lang="en-US" sz="1400" dirty="0"/>
                        <a:t> PTM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Monitoring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Pengajuan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Sertifikasi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Stok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Salur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Melaporkan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Produksi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Benih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Salur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diantara</a:t>
                      </a:r>
                      <a:r>
                        <a:rPr lang="en-US" sz="1400" dirty="0"/>
                        <a:t> lain </a:t>
                      </a:r>
                      <a:r>
                        <a:rPr lang="en-US" sz="1400" dirty="0" err="1"/>
                        <a:t>Penyediaan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Btg</a:t>
                      </a:r>
                      <a:r>
                        <a:rPr lang="en-US" sz="1400" baseline="0" dirty="0"/>
                        <a:t>. </a:t>
                      </a:r>
                      <a:r>
                        <a:rPr lang="en-US" sz="1400" baseline="0" dirty="0" err="1"/>
                        <a:t>Bawah</a:t>
                      </a:r>
                      <a:r>
                        <a:rPr lang="en-US" sz="1400" baseline="0" dirty="0"/>
                        <a:t>, Proses </a:t>
                      </a:r>
                      <a:r>
                        <a:rPr lang="en-US" sz="1400" baseline="0" dirty="0" err="1"/>
                        <a:t>Perbanyakan</a:t>
                      </a:r>
                      <a:r>
                        <a:rPr lang="en-US" sz="1400" baseline="0" dirty="0"/>
                        <a:t>, </a:t>
                      </a:r>
                      <a:r>
                        <a:rPr lang="en-US" sz="1400" baseline="0" dirty="0" err="1"/>
                        <a:t>Pengajuan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Sertifikasi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Benih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Siap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Salur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err="1">
                          <a:solidFill>
                            <a:schemeClr val="bg1"/>
                          </a:solidFill>
                        </a:rPr>
                        <a:t>Pohon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</a:rPr>
                        <a:t>Induk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Monitoring </a:t>
                      </a:r>
                      <a:r>
                        <a:rPr lang="en-US" sz="1400" dirty="0" err="1"/>
                        <a:t>dan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Evaluasi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dirty="0"/>
                        <a:t> Data </a:t>
                      </a:r>
                      <a:r>
                        <a:rPr lang="en-US" sz="1400" dirty="0" err="1"/>
                        <a:t>Pohon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Induk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Melaporkan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Kondisi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Pohon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Induk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Kultivar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</a:rPr>
                        <a:t>Hortikultura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baseline="0" dirty="0"/>
                        <a:t> Data </a:t>
                      </a:r>
                      <a:r>
                        <a:rPr lang="en-US" sz="1400" baseline="0" dirty="0" err="1"/>
                        <a:t>Pemohon</a:t>
                      </a:r>
                      <a:r>
                        <a:rPr lang="en-US" sz="1400" baseline="0" dirty="0"/>
                        <a:t>, Data </a:t>
                      </a:r>
                      <a:r>
                        <a:rPr lang="en-US" sz="1400" baseline="0" dirty="0" err="1"/>
                        <a:t>Varietas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Masa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Sanggah</a:t>
                      </a:r>
                      <a:r>
                        <a:rPr lang="en-US" sz="1400" baseline="0" dirty="0"/>
                        <a:t>, </a:t>
                      </a:r>
                      <a:r>
                        <a:rPr lang="en-US" sz="1400" baseline="0" dirty="0" err="1"/>
                        <a:t>dan</a:t>
                      </a:r>
                      <a:r>
                        <a:rPr lang="en-US" sz="1400" baseline="0" dirty="0"/>
                        <a:t> Data </a:t>
                      </a:r>
                      <a:r>
                        <a:rPr lang="en-US" sz="1400" baseline="0" dirty="0" err="1"/>
                        <a:t>Varietas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Terdaftar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Melaporkan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err="1"/>
                        <a:t>Varietas</a:t>
                      </a:r>
                      <a:r>
                        <a:rPr lang="en-US" sz="1400" baseline="0" dirty="0"/>
                        <a:t> yang </a:t>
                      </a:r>
                      <a:r>
                        <a:rPr lang="en-US" sz="1400" baseline="0" dirty="0" err="1"/>
                        <a:t>tersebar</a:t>
                      </a:r>
                      <a:r>
                        <a:rPr lang="en-US" sz="1400" baseline="0" dirty="0"/>
                        <a:t> di </a:t>
                      </a:r>
                      <a:r>
                        <a:rPr lang="en-US" sz="1400" baseline="0" dirty="0" err="1"/>
                        <a:t>wilayahnya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Master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Data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</a:rPr>
                        <a:t>dan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Wilayah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Menginput</a:t>
                      </a:r>
                      <a:r>
                        <a:rPr lang="en-US" sz="1400" dirty="0"/>
                        <a:t>/</a:t>
                      </a:r>
                      <a:r>
                        <a:rPr lang="en-US" sz="1400" dirty="0" err="1"/>
                        <a:t>Merubah</a:t>
                      </a:r>
                      <a:r>
                        <a:rPr lang="en-US" sz="1400" dirty="0"/>
                        <a:t>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52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81" y="1266240"/>
            <a:ext cx="3784956" cy="1574754"/>
          </a:xfrm>
        </p:spPr>
        <p:txBody>
          <a:bodyPr>
            <a:normAutofit/>
          </a:bodyPr>
          <a:lstStyle/>
          <a:p>
            <a:r>
              <a:rPr lang="id-ID" sz="2800" b="1" dirty="0"/>
              <a:t>ALUR DATABASE PRODUSEN BENIH HORTIKULTURA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00079" y="1267322"/>
            <a:ext cx="3408391" cy="507969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4203157" y="1267322"/>
            <a:ext cx="3204376" cy="507969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4227967" y="927847"/>
            <a:ext cx="3240487" cy="383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LEMBAGA SERTIFIKASI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284474" y="3321331"/>
            <a:ext cx="1778315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MULAI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7929298" y="964788"/>
            <a:ext cx="3240487" cy="346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PRODUSEN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311096" y="1448426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INVENTARIS P</a:t>
            </a:r>
            <a:r>
              <a:rPr lang="en-US" sz="1600" dirty="0"/>
              <a:t>RODUSEN </a:t>
            </a:r>
            <a:endParaRPr lang="id-ID" sz="1600" dirty="0"/>
          </a:p>
        </p:txBody>
      </p:sp>
      <p:sp>
        <p:nvSpPr>
          <p:cNvPr id="46" name="Rectangle 45"/>
          <p:cNvSpPr/>
          <p:nvPr/>
        </p:nvSpPr>
        <p:spPr>
          <a:xfrm>
            <a:off x="4311095" y="2165573"/>
            <a:ext cx="2878880" cy="2436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Nama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Lembaga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Identitas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Pemilik</a:t>
            </a:r>
            <a:r>
              <a:rPr lang="en-US" sz="1400" dirty="0">
                <a:solidFill>
                  <a:sysClr val="windowText" lastClr="000000"/>
                </a:solidFill>
              </a:rPr>
              <a:t>/</a:t>
            </a:r>
            <a:r>
              <a:rPr lang="en-US" sz="1400" dirty="0" err="1">
                <a:solidFill>
                  <a:sysClr val="windowText" lastClr="000000"/>
                </a:solidFill>
              </a:rPr>
              <a:t>Pimpinan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Lembaga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Pembuatan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Akun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Lembaga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Sementara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Data </a:t>
            </a:r>
            <a:r>
              <a:rPr lang="en-US" sz="1400" dirty="0" err="1">
                <a:solidFill>
                  <a:sysClr val="windowText" lastClr="000000"/>
                </a:solidFill>
              </a:rPr>
              <a:t>Sertifikat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Kompetensi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Generate </a:t>
            </a:r>
            <a:r>
              <a:rPr lang="en-US" sz="1400" dirty="0" err="1">
                <a:solidFill>
                  <a:sysClr val="windowText" lastClr="000000"/>
                </a:solidFill>
              </a:rPr>
              <a:t>Nomor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Registrasi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1400" dirty="0">
              <a:solidFill>
                <a:sysClr val="windowText" lastClr="000000"/>
              </a:solidFill>
            </a:endParaRPr>
          </a:p>
        </p:txBody>
      </p:sp>
      <p:sp>
        <p:nvSpPr>
          <p:cNvPr id="56" name="Right Arrow 55"/>
          <p:cNvSpPr/>
          <p:nvPr/>
        </p:nvSpPr>
        <p:spPr>
          <a:xfrm>
            <a:off x="2936005" y="3284515"/>
            <a:ext cx="1471773" cy="68820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Rectangle 46"/>
          <p:cNvSpPr/>
          <p:nvPr/>
        </p:nvSpPr>
        <p:spPr>
          <a:xfrm>
            <a:off x="4311095" y="4809864"/>
            <a:ext cx="2906885" cy="968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CETAK QR CODE</a:t>
            </a:r>
          </a:p>
        </p:txBody>
      </p:sp>
      <p:sp>
        <p:nvSpPr>
          <p:cNvPr id="51" name="Right Arrow 50"/>
          <p:cNvSpPr/>
          <p:nvPr/>
        </p:nvSpPr>
        <p:spPr>
          <a:xfrm rot="5400000">
            <a:off x="5487685" y="4311426"/>
            <a:ext cx="525697" cy="67211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7" name="Rectangle 56"/>
          <p:cNvSpPr/>
          <p:nvPr/>
        </p:nvSpPr>
        <p:spPr>
          <a:xfrm>
            <a:off x="7929300" y="1447913"/>
            <a:ext cx="2878880" cy="68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DETAIL DATA PRODUSEN</a:t>
            </a:r>
            <a:endParaRPr lang="id-ID" sz="1600" dirty="0"/>
          </a:p>
        </p:txBody>
      </p:sp>
      <p:sp>
        <p:nvSpPr>
          <p:cNvPr id="58" name="Rectangle 57"/>
          <p:cNvSpPr/>
          <p:nvPr/>
        </p:nvSpPr>
        <p:spPr>
          <a:xfrm>
            <a:off x="7929298" y="2165061"/>
            <a:ext cx="2878880" cy="24367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Sarana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Produksi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Lokasi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Gudang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Lokasi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Produksi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Pemberian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Akun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Pelapor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pada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lokasi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Produksi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ysClr val="windowText" lastClr="000000"/>
                </a:solidFill>
              </a:rPr>
              <a:t>Kesediaan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Wajib</a:t>
            </a:r>
            <a:r>
              <a:rPr lang="en-US" sz="1400" dirty="0">
                <a:solidFill>
                  <a:sysClr val="windowText" lastClr="000000"/>
                </a:solidFill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</a:rPr>
              <a:t>Tanam</a:t>
            </a:r>
            <a:endParaRPr 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59" name="Right Arrow 58"/>
          <p:cNvSpPr/>
          <p:nvPr/>
        </p:nvSpPr>
        <p:spPr>
          <a:xfrm>
            <a:off x="7042192" y="2784529"/>
            <a:ext cx="1041774" cy="68820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3" name="Rectangle 32"/>
          <p:cNvSpPr/>
          <p:nvPr/>
        </p:nvSpPr>
        <p:spPr>
          <a:xfrm>
            <a:off x="1959917" y="4361923"/>
            <a:ext cx="2109572" cy="1985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TERPINDAI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Data Detail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Sertifikasi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Kompetensi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 rot="10800000">
            <a:off x="4000793" y="4859763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646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5214556" y="1263410"/>
            <a:ext cx="2564419" cy="24649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5125452" y="977289"/>
            <a:ext cx="2593318" cy="299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</a:t>
            </a:r>
            <a:r>
              <a:rPr lang="en-US" sz="1200" b="1" dirty="0"/>
              <a:t>PUSAT</a:t>
            </a:r>
            <a:endParaRPr lang="id-ID" sz="1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96" y="104959"/>
            <a:ext cx="2593318" cy="1574754"/>
          </a:xfrm>
        </p:spPr>
        <p:txBody>
          <a:bodyPr>
            <a:normAutofit fontScale="90000"/>
          </a:bodyPr>
          <a:lstStyle/>
          <a:p>
            <a:r>
              <a:rPr lang="id-ID" sz="2800" b="1" dirty="0"/>
              <a:t>ALUR PELAPORAN PRODUKSI DAN STOK BENIH HORTIKULTURA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59775" y="262908"/>
            <a:ext cx="4279418" cy="650096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5196129" y="4298880"/>
            <a:ext cx="2564419" cy="246498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Rectangle 26"/>
          <p:cNvSpPr/>
          <p:nvPr/>
        </p:nvSpPr>
        <p:spPr>
          <a:xfrm>
            <a:off x="2528002" y="258145"/>
            <a:ext cx="2579023" cy="6505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ectangle 16"/>
          <p:cNvSpPr/>
          <p:nvPr/>
        </p:nvSpPr>
        <p:spPr>
          <a:xfrm>
            <a:off x="8440225" y="2658686"/>
            <a:ext cx="2326341" cy="537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REALISASI PRODUKSI HINGGA PTM</a:t>
            </a:r>
          </a:p>
        </p:txBody>
      </p:sp>
      <p:sp>
        <p:nvSpPr>
          <p:cNvPr id="6" name="Rectangle 5"/>
          <p:cNvSpPr/>
          <p:nvPr/>
        </p:nvSpPr>
        <p:spPr>
          <a:xfrm>
            <a:off x="2671437" y="393769"/>
            <a:ext cx="2303929" cy="537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PENENTUAN TARGET PRODUKSI</a:t>
            </a:r>
          </a:p>
        </p:txBody>
      </p:sp>
      <p:sp>
        <p:nvSpPr>
          <p:cNvPr id="9" name="Rectangle 8"/>
          <p:cNvSpPr/>
          <p:nvPr/>
        </p:nvSpPr>
        <p:spPr>
          <a:xfrm>
            <a:off x="8023366" y="491750"/>
            <a:ext cx="3630707" cy="789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/>
              <a:t>LOKASI PRODUKSI A</a:t>
            </a:r>
          </a:p>
          <a:p>
            <a:pPr algn="ctr"/>
            <a:r>
              <a:rPr lang="id-ID" sz="1400" dirty="0"/>
              <a:t>REALISASI PRODUKSI</a:t>
            </a:r>
          </a:p>
          <a:p>
            <a:pPr algn="ctr"/>
            <a:r>
              <a:rPr lang="id-ID" sz="1400" dirty="0"/>
              <a:t>(MENGGUNAKAN BATANG BAWAH)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23365" y="3505085"/>
            <a:ext cx="3630707" cy="793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/>
              <a:t>LOKASI PRODUKSI B</a:t>
            </a:r>
          </a:p>
          <a:p>
            <a:pPr algn="ctr"/>
            <a:r>
              <a:rPr lang="id-ID" sz="1400" dirty="0"/>
              <a:t>REALISASI PRODUKSI</a:t>
            </a:r>
          </a:p>
          <a:p>
            <a:pPr algn="ctr"/>
            <a:r>
              <a:rPr lang="id-ID" sz="1400" dirty="0"/>
              <a:t>(TIDAK MENGGUNAKAN BATANG BAWAH)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97855" y="2687461"/>
            <a:ext cx="1865214" cy="537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VALIDASI TARGET PRODUKSI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71436" y="954272"/>
            <a:ext cx="2303929" cy="35043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Tanggal Penentuan Target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b="1" dirty="0">
                <a:solidFill>
                  <a:schemeClr val="accent1">
                    <a:lumMod val="75000"/>
                  </a:schemeClr>
                </a:solidFill>
              </a:rPr>
              <a:t>Target Lokasi Produksi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Target Komoditas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Target Varietas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Target Kelas Benih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Target Metode Perbanyakan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Tanggal Target Mulai Perbanyakan Benih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Tanggal Target Mencapai PTM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Tanggal Target Siap Salur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Jumlah Target Benih Siap Salur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ysClr val="windowText" lastClr="000000"/>
                </a:solidFill>
              </a:rPr>
              <a:t>Upload Dokumen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814002" y="2664548"/>
            <a:ext cx="873473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8023365" y="1258445"/>
            <a:ext cx="3630707" cy="11536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Pelaporan Penerimaan Batang Bawah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Pelaporan Proses Perbanyakan Benih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Pelaporan Proses Pemenuhan PTM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Pengajuan Sertifikasi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23365" y="4298881"/>
            <a:ext cx="3630707" cy="1092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Pelaporan Proses Perbanyakan Benih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Pelaporan Proses Pemenuhan PTM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400" dirty="0">
                <a:solidFill>
                  <a:schemeClr val="tx1"/>
                </a:solidFill>
              </a:rPr>
              <a:t>Pengajuan Sertifikasi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7361604" y="2658687"/>
            <a:ext cx="118506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Right Arrow 18"/>
          <p:cNvSpPr/>
          <p:nvPr/>
        </p:nvSpPr>
        <p:spPr>
          <a:xfrm rot="5400000">
            <a:off x="9352016" y="2235487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Rectangle 29"/>
          <p:cNvSpPr/>
          <p:nvPr/>
        </p:nvSpPr>
        <p:spPr>
          <a:xfrm>
            <a:off x="5260522" y="4607787"/>
            <a:ext cx="2390236" cy="75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SERTIFIKASI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/>
              <a:t>Jumlah yang diterima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1600" dirty="0"/>
              <a:t>Jumlah Label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71436" y="4621235"/>
            <a:ext cx="2326341" cy="75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CETAK QR CODE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49024" y="5503541"/>
            <a:ext cx="2326341" cy="5006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STOK BENIH BERLABEL</a:t>
            </a:r>
          </a:p>
        </p:txBody>
      </p:sp>
      <p:sp>
        <p:nvSpPr>
          <p:cNvPr id="40" name="Right Arrow 39"/>
          <p:cNvSpPr/>
          <p:nvPr/>
        </p:nvSpPr>
        <p:spPr>
          <a:xfrm rot="16200000">
            <a:off x="9329610" y="3091162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4" name="Group 43"/>
          <p:cNvGrpSpPr/>
          <p:nvPr/>
        </p:nvGrpSpPr>
        <p:grpSpPr>
          <a:xfrm>
            <a:off x="6208014" y="2793156"/>
            <a:ext cx="5802919" cy="3359804"/>
            <a:chOff x="6205305" y="2637584"/>
            <a:chExt cx="5802919" cy="3359804"/>
          </a:xfrm>
        </p:grpSpPr>
        <p:sp>
          <p:nvSpPr>
            <p:cNvPr id="36" name="Rectangle 35"/>
            <p:cNvSpPr/>
            <p:nvPr/>
          </p:nvSpPr>
          <p:spPr>
            <a:xfrm>
              <a:off x="10612688" y="2637584"/>
              <a:ext cx="1237129" cy="2689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1750590" y="2639265"/>
              <a:ext cx="257634" cy="33581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333565" y="5749018"/>
              <a:ext cx="5674659" cy="2483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1" name="Right Arrow 40"/>
            <p:cNvSpPr/>
            <p:nvPr/>
          </p:nvSpPr>
          <p:spPr>
            <a:xfrm rot="16200000">
              <a:off x="6087373" y="5327411"/>
              <a:ext cx="773747" cy="537883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42" name="Right Arrow 41"/>
          <p:cNvSpPr/>
          <p:nvPr/>
        </p:nvSpPr>
        <p:spPr>
          <a:xfrm rot="10800000">
            <a:off x="4881445" y="4717477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3" name="Right Arrow 42"/>
          <p:cNvSpPr/>
          <p:nvPr/>
        </p:nvSpPr>
        <p:spPr>
          <a:xfrm rot="5400000">
            <a:off x="3617964" y="5183383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2535238" y="12736"/>
            <a:ext cx="2593318" cy="270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PRODUSEN</a:t>
            </a: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5107025" y="4012759"/>
            <a:ext cx="2593318" cy="299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LEMBAGA SERTIFIKASI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8806464" y="-589"/>
            <a:ext cx="2944126" cy="293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1200" b="1" dirty="0"/>
              <a:t>USER PELAPOR (MENGGUNAKAN ANDROID)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643559" y="6173102"/>
            <a:ext cx="2326341" cy="5006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PENYALURAN</a:t>
            </a:r>
          </a:p>
        </p:txBody>
      </p:sp>
      <p:sp>
        <p:nvSpPr>
          <p:cNvPr id="54" name="Right Arrow 53"/>
          <p:cNvSpPr/>
          <p:nvPr/>
        </p:nvSpPr>
        <p:spPr>
          <a:xfrm rot="5400000">
            <a:off x="3612499" y="5852944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5" name="Rectangle 54"/>
          <p:cNvSpPr/>
          <p:nvPr/>
        </p:nvSpPr>
        <p:spPr>
          <a:xfrm>
            <a:off x="310899" y="2858349"/>
            <a:ext cx="1423162" cy="5378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/>
              <a:t>MULAI</a:t>
            </a:r>
          </a:p>
        </p:txBody>
      </p:sp>
      <p:sp>
        <p:nvSpPr>
          <p:cNvPr id="56" name="Right Arrow 55"/>
          <p:cNvSpPr/>
          <p:nvPr/>
        </p:nvSpPr>
        <p:spPr>
          <a:xfrm>
            <a:off x="1632596" y="2829575"/>
            <a:ext cx="118506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7" name="Rectangle 56"/>
          <p:cNvSpPr/>
          <p:nvPr/>
        </p:nvSpPr>
        <p:spPr>
          <a:xfrm>
            <a:off x="310899" y="4298881"/>
            <a:ext cx="2109572" cy="24649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</a:rPr>
              <a:t>TERPINDAI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Data Detail Asal Benih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Riwayat Proses Produksi</a:t>
            </a:r>
          </a:p>
        </p:txBody>
      </p:sp>
      <p:sp>
        <p:nvSpPr>
          <p:cNvPr id="58" name="Right Arrow 57"/>
          <p:cNvSpPr/>
          <p:nvPr/>
        </p:nvSpPr>
        <p:spPr>
          <a:xfrm rot="10800000">
            <a:off x="2351775" y="4796722"/>
            <a:ext cx="410871" cy="5378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862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1443</Words>
  <Application>Microsoft Office PowerPoint</Application>
  <PresentationFormat>Widescreen</PresentationFormat>
  <Paragraphs>310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EVALUASI APLIKASI PROSEED-HORTI</vt:lpstr>
      <vt:lpstr>ELEMEN PEMBAHASAN</vt:lpstr>
      <vt:lpstr>TUJUAN</vt:lpstr>
      <vt:lpstr>ALUR GLOBAL</vt:lpstr>
      <vt:lpstr>PENGENALAN FITUR PROSEED - HORTI</vt:lpstr>
      <vt:lpstr>MENGENAL PENGGUNA PROSEED - HORTI</vt:lpstr>
      <vt:lpstr>PERAN MASING-MASING TINGKAT PENGGUNA</vt:lpstr>
      <vt:lpstr>ALUR DATABASE PRODUSEN BENIH HORTIKULTURA</vt:lpstr>
      <vt:lpstr>ALUR PELAPORAN PRODUKSI DAN STOK BENIH HORTIKULTURA </vt:lpstr>
      <vt:lpstr>ALUR LEMBAGA SERTIFIKASI BENIH HORTIKULTURA</vt:lpstr>
      <vt:lpstr>ALUR KULTIVAR HORTIKULTURA</vt:lpstr>
      <vt:lpstr>BASIS SISTEM</vt:lpstr>
      <vt:lpstr>NOT COMPLETED REQUEST</vt:lpstr>
      <vt:lpstr>SERVER</vt:lpstr>
      <vt:lpstr>BENCHMARKING SERVER PUSDATIN DAN PERBENIHANHORTI</vt:lpstr>
      <vt:lpstr>ADMIN</vt:lpstr>
      <vt:lpstr>ADMIN</vt:lpstr>
      <vt:lpstr>ADMIN</vt:lpstr>
      <vt:lpstr>ADMIN</vt:lpstr>
      <vt:lpstr>ADMIN</vt:lpstr>
      <vt:lpstr>PENJELASAN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APLIKASI PROSEED-HORTI</dc:title>
  <dc:creator>Hewlette Pakard</dc:creator>
  <cp:lastModifiedBy>Hewlette Pakard</cp:lastModifiedBy>
  <cp:revision>11</cp:revision>
  <dcterms:created xsi:type="dcterms:W3CDTF">2022-12-07T06:11:16Z</dcterms:created>
  <dcterms:modified xsi:type="dcterms:W3CDTF">2022-12-07T07:41:45Z</dcterms:modified>
</cp:coreProperties>
</file>