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6" r:id="rId9"/>
    <p:sldId id="260" r:id="rId10"/>
    <p:sldId id="271" r:id="rId11"/>
    <p:sldId id="272" r:id="rId12"/>
    <p:sldId id="278" r:id="rId13"/>
    <p:sldId id="268" r:id="rId14"/>
    <p:sldId id="279" r:id="rId15"/>
    <p:sldId id="280" r:id="rId16"/>
    <p:sldId id="269" r:id="rId17"/>
    <p:sldId id="273" r:id="rId18"/>
    <p:sldId id="276" r:id="rId19"/>
    <p:sldId id="277" r:id="rId20"/>
    <p:sldId id="282" r:id="rId21"/>
    <p:sldId id="274" r:id="rId22"/>
    <p:sldId id="28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69"/>
    <a:srgbClr val="92D050"/>
    <a:srgbClr val="52CBBE"/>
    <a:srgbClr val="F0EEF0"/>
    <a:srgbClr val="4C4C4C"/>
    <a:srgbClr val="5D7373"/>
    <a:srgbClr val="2B9699"/>
    <a:srgbClr val="FEC630"/>
    <a:srgbClr val="00B0F0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E8593-D51C-41AE-B8C3-B62EC7F7CC40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id-ID"/>
        </a:p>
      </dgm:t>
    </dgm:pt>
    <dgm:pt modelId="{6DCB861D-65F7-4882-A4C1-91BED21E48C9}">
      <dgm:prSet phldrT="[Text]" custT="1"/>
      <dgm:spPr>
        <a:solidFill>
          <a:srgbClr val="2B9699"/>
        </a:solidFill>
      </dgm:spPr>
      <dgm:t>
        <a:bodyPr/>
        <a:lstStyle/>
        <a:p>
          <a:r>
            <a:rPr lang="id-ID" sz="4800" dirty="0"/>
            <a:t>REAL - TIME</a:t>
          </a:r>
        </a:p>
      </dgm:t>
    </dgm:pt>
    <dgm:pt modelId="{7F0606EA-1157-410B-9CD7-D966967826F3}" type="parTrans" cxnId="{63ABBE11-B6D5-44FC-972F-484AE9BEAFF8}">
      <dgm:prSet/>
      <dgm:spPr/>
      <dgm:t>
        <a:bodyPr/>
        <a:lstStyle/>
        <a:p>
          <a:endParaRPr lang="id-ID" sz="2800"/>
        </a:p>
      </dgm:t>
    </dgm:pt>
    <dgm:pt modelId="{6EBE222A-CEED-453B-852E-5482967C8D29}" type="sibTrans" cxnId="{63ABBE11-B6D5-44FC-972F-484AE9BEAFF8}">
      <dgm:prSet/>
      <dgm:spPr/>
      <dgm:t>
        <a:bodyPr/>
        <a:lstStyle/>
        <a:p>
          <a:endParaRPr lang="id-ID" sz="2800"/>
        </a:p>
      </dgm:t>
    </dgm:pt>
    <dgm:pt modelId="{F6153D81-093F-4120-AFA3-18CCF73A07FB}">
      <dgm:prSet phldrT="[Text]" custT="1"/>
      <dgm:spPr>
        <a:solidFill>
          <a:srgbClr val="00B0F0"/>
        </a:solidFill>
      </dgm:spPr>
      <dgm:t>
        <a:bodyPr/>
        <a:lstStyle/>
        <a:p>
          <a:pPr marL="180975" indent="0" algn="l"/>
          <a:r>
            <a:rPr lang="id-ID" sz="2000" b="1" dirty="0">
              <a:solidFill>
                <a:schemeClr val="bg1"/>
              </a:solidFill>
              <a:latin typeface="Tw Cen MT" panose="020B0602020104020603" pitchFamily="34" charset="0"/>
            </a:rPr>
            <a:t>Dibutuhkan pendataan terkait produksi, stok dan penyebaran benih hortikultura di produsen benih</a:t>
          </a:r>
        </a:p>
      </dgm:t>
    </dgm:pt>
    <dgm:pt modelId="{F16CBD85-1425-4A04-91EE-AA6DB4BC1C45}" type="parTrans" cxnId="{5656FA76-31F8-470A-98D5-67217614CFFA}">
      <dgm:prSet custT="1"/>
      <dgm:spPr/>
      <dgm:t>
        <a:bodyPr/>
        <a:lstStyle/>
        <a:p>
          <a:endParaRPr lang="id-ID" sz="1000"/>
        </a:p>
      </dgm:t>
    </dgm:pt>
    <dgm:pt modelId="{4E134D80-6863-450C-94B5-EBECEB3890E7}" type="sibTrans" cxnId="{5656FA76-31F8-470A-98D5-67217614CFFA}">
      <dgm:prSet/>
      <dgm:spPr/>
      <dgm:t>
        <a:bodyPr/>
        <a:lstStyle/>
        <a:p>
          <a:endParaRPr lang="id-ID" sz="2800"/>
        </a:p>
      </dgm:t>
    </dgm:pt>
    <dgm:pt modelId="{7BA40472-8713-48F2-A573-2D3B884E65E7}">
      <dgm:prSet phldrT="[Text]" custT="1"/>
      <dgm:spPr>
        <a:solidFill>
          <a:srgbClr val="00B0F0"/>
        </a:solidFill>
      </dgm:spPr>
      <dgm:t>
        <a:bodyPr/>
        <a:lstStyle/>
        <a:p>
          <a:pPr marL="180975" indent="0" algn="l"/>
          <a:r>
            <a:rPr lang="id-ID" sz="2000" b="1" dirty="0">
              <a:solidFill>
                <a:schemeClr val="bg1"/>
              </a:solidFill>
              <a:latin typeface="Tw Cen MT" panose="020B0602020104020603" pitchFamily="34" charset="0"/>
            </a:rPr>
            <a:t>Dibutuhkan Publikasi standar mutu benih hortikultura hingga mencapai standar, dan data varietas yang sudah mendapat sertifikasi dan dapat disebar</a:t>
          </a:r>
        </a:p>
      </dgm:t>
    </dgm:pt>
    <dgm:pt modelId="{B5BC6082-A136-46BD-B3F1-DBD46651F53C}" type="parTrans" cxnId="{FEBE0FF1-6FB0-4B4C-800D-6EBB05AF3FB0}">
      <dgm:prSet custT="1"/>
      <dgm:spPr/>
      <dgm:t>
        <a:bodyPr/>
        <a:lstStyle/>
        <a:p>
          <a:endParaRPr lang="id-ID" sz="800"/>
        </a:p>
      </dgm:t>
    </dgm:pt>
    <dgm:pt modelId="{C55CC0A8-4DDC-4C39-8D1A-6C2314A6C6BE}" type="sibTrans" cxnId="{FEBE0FF1-6FB0-4B4C-800D-6EBB05AF3FB0}">
      <dgm:prSet/>
      <dgm:spPr/>
      <dgm:t>
        <a:bodyPr/>
        <a:lstStyle/>
        <a:p>
          <a:endParaRPr lang="id-ID" sz="2800"/>
        </a:p>
      </dgm:t>
    </dgm:pt>
    <dgm:pt modelId="{D69F21C4-09C9-473F-AED5-2D323BDF2A20}">
      <dgm:prSet phldrT="[Text]" custT="1"/>
      <dgm:spPr>
        <a:solidFill>
          <a:srgbClr val="00B0F0"/>
        </a:solidFill>
      </dgm:spPr>
      <dgm:t>
        <a:bodyPr/>
        <a:lstStyle/>
        <a:p>
          <a:pPr marL="180975" indent="0" algn="l"/>
          <a:r>
            <a:rPr lang="id-ID" sz="2000" b="1" dirty="0">
              <a:solidFill>
                <a:schemeClr val="bg1"/>
              </a:solidFill>
              <a:latin typeface="Tw Cen MT" panose="020B0602020104020603" pitchFamily="34" charset="0"/>
            </a:rPr>
            <a:t>Dibutuhkan inventarisir kelembagaan Perbenihan Hortikultura </a:t>
          </a:r>
        </a:p>
      </dgm:t>
    </dgm:pt>
    <dgm:pt modelId="{C2D02498-D06B-4F33-85A9-AFAB8E737FA4}" type="parTrans" cxnId="{F0A546F6-8301-4645-87DD-D0F8368D43A9}">
      <dgm:prSet custT="1"/>
      <dgm:spPr/>
      <dgm:t>
        <a:bodyPr/>
        <a:lstStyle/>
        <a:p>
          <a:endParaRPr lang="id-ID" sz="1000"/>
        </a:p>
      </dgm:t>
    </dgm:pt>
    <dgm:pt modelId="{C16102F9-CC9C-4C2E-92E1-E275065CAB80}" type="sibTrans" cxnId="{F0A546F6-8301-4645-87DD-D0F8368D43A9}">
      <dgm:prSet/>
      <dgm:spPr/>
      <dgm:t>
        <a:bodyPr/>
        <a:lstStyle/>
        <a:p>
          <a:endParaRPr lang="id-ID" sz="2800"/>
        </a:p>
      </dgm:t>
    </dgm:pt>
    <dgm:pt modelId="{8BCED34F-1B64-4A3B-A608-90216DBD8D21}">
      <dgm:prSet phldrT="[Text]" custT="1"/>
      <dgm:spPr>
        <a:solidFill>
          <a:srgbClr val="00B0F0"/>
        </a:solidFill>
      </dgm:spPr>
      <dgm:t>
        <a:bodyPr/>
        <a:lstStyle/>
        <a:p>
          <a:pPr marL="180975" indent="0" algn="l"/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Dibutuhkan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aplikasi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yang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langsung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menyentuh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kebutuhan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Pimpinan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dan</a:t>
          </a:r>
          <a:r>
            <a:rPr lang="en-US" sz="2000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Tw Cen MT" panose="020B0602020104020603" pitchFamily="34" charset="0"/>
            </a:rPr>
            <a:t>Publik</a:t>
          </a:r>
          <a:endParaRPr lang="id-ID" sz="2000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05176BA3-5962-4169-9B8B-E01D313AA92E}" type="parTrans" cxnId="{BF176D31-4455-4B98-9091-3B6B0EE2F111}">
      <dgm:prSet/>
      <dgm:spPr/>
      <dgm:t>
        <a:bodyPr/>
        <a:lstStyle/>
        <a:p>
          <a:endParaRPr lang="en-US"/>
        </a:p>
      </dgm:t>
    </dgm:pt>
    <dgm:pt modelId="{DCE12094-7020-4830-8C1B-F0FF2BA3013C}" type="sibTrans" cxnId="{BF176D31-4455-4B98-9091-3B6B0EE2F111}">
      <dgm:prSet/>
      <dgm:spPr/>
      <dgm:t>
        <a:bodyPr/>
        <a:lstStyle/>
        <a:p>
          <a:endParaRPr lang="en-US"/>
        </a:p>
      </dgm:t>
    </dgm:pt>
    <dgm:pt modelId="{1F4CC092-AF44-4B4F-B5D1-74CAAB5604D0}" type="pres">
      <dgm:prSet presAssocID="{89DE8593-D51C-41AE-B8C3-B62EC7F7CC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7E83A5-383F-4DFB-9D72-D2A4D9B084F9}" type="pres">
      <dgm:prSet presAssocID="{6DCB861D-65F7-4882-A4C1-91BED21E48C9}" presName="root1" presStyleCnt="0"/>
      <dgm:spPr/>
    </dgm:pt>
    <dgm:pt modelId="{53B798EF-33FE-4266-B1A2-55E9B62805AF}" type="pres">
      <dgm:prSet presAssocID="{6DCB861D-65F7-4882-A4C1-91BED21E48C9}" presName="LevelOneTextNode" presStyleLbl="node0" presStyleIdx="0" presStyleCnt="1" custScaleY="68988">
        <dgm:presLayoutVars>
          <dgm:chPref val="3"/>
        </dgm:presLayoutVars>
      </dgm:prSet>
      <dgm:spPr/>
    </dgm:pt>
    <dgm:pt modelId="{21DB5046-D256-42DC-9154-1EC29F1721CC}" type="pres">
      <dgm:prSet presAssocID="{6DCB861D-65F7-4882-A4C1-91BED21E48C9}" presName="level2hierChild" presStyleCnt="0"/>
      <dgm:spPr/>
    </dgm:pt>
    <dgm:pt modelId="{ED38FCF5-336C-45FA-8C35-D5FA96BC0CD3}" type="pres">
      <dgm:prSet presAssocID="{F16CBD85-1425-4A04-91EE-AA6DB4BC1C45}" presName="conn2-1" presStyleLbl="parChTrans1D2" presStyleIdx="0" presStyleCnt="4"/>
      <dgm:spPr/>
    </dgm:pt>
    <dgm:pt modelId="{2CFFA955-E27A-442E-80C9-883C6EE86787}" type="pres">
      <dgm:prSet presAssocID="{F16CBD85-1425-4A04-91EE-AA6DB4BC1C45}" presName="connTx" presStyleLbl="parChTrans1D2" presStyleIdx="0" presStyleCnt="4"/>
      <dgm:spPr/>
    </dgm:pt>
    <dgm:pt modelId="{D84F64D8-0B44-4EBE-A5D0-C52A67208D10}" type="pres">
      <dgm:prSet presAssocID="{F6153D81-093F-4120-AFA3-18CCF73A07FB}" presName="root2" presStyleCnt="0"/>
      <dgm:spPr/>
    </dgm:pt>
    <dgm:pt modelId="{7C79C9CE-EF34-4DDB-9B39-8EAE4F50D4E8}" type="pres">
      <dgm:prSet presAssocID="{F6153D81-093F-4120-AFA3-18CCF73A07FB}" presName="LevelTwoTextNode" presStyleLbl="node2" presStyleIdx="0" presStyleCnt="4" custScaleX="189490" custLinFactNeighborY="5928">
        <dgm:presLayoutVars>
          <dgm:chPref val="3"/>
        </dgm:presLayoutVars>
      </dgm:prSet>
      <dgm:spPr/>
    </dgm:pt>
    <dgm:pt modelId="{6169B8FD-44BD-40F3-8E2C-9EABFDF84C27}" type="pres">
      <dgm:prSet presAssocID="{F6153D81-093F-4120-AFA3-18CCF73A07FB}" presName="level3hierChild" presStyleCnt="0"/>
      <dgm:spPr/>
    </dgm:pt>
    <dgm:pt modelId="{0058F928-7051-453F-9BA7-FE649427B41F}" type="pres">
      <dgm:prSet presAssocID="{B5BC6082-A136-46BD-B3F1-DBD46651F53C}" presName="conn2-1" presStyleLbl="parChTrans1D2" presStyleIdx="1" presStyleCnt="4"/>
      <dgm:spPr/>
    </dgm:pt>
    <dgm:pt modelId="{C0E136E6-A6CD-4052-A16C-4E490DD885A6}" type="pres">
      <dgm:prSet presAssocID="{B5BC6082-A136-46BD-B3F1-DBD46651F53C}" presName="connTx" presStyleLbl="parChTrans1D2" presStyleIdx="1" presStyleCnt="4"/>
      <dgm:spPr/>
    </dgm:pt>
    <dgm:pt modelId="{8E4D41BF-D6BD-4B66-B756-D105297D16E3}" type="pres">
      <dgm:prSet presAssocID="{7BA40472-8713-48F2-A573-2D3B884E65E7}" presName="root2" presStyleCnt="0"/>
      <dgm:spPr/>
    </dgm:pt>
    <dgm:pt modelId="{9A91CD09-A881-45C3-AD18-2735C014A873}" type="pres">
      <dgm:prSet presAssocID="{7BA40472-8713-48F2-A573-2D3B884E65E7}" presName="LevelTwoTextNode" presStyleLbl="node2" presStyleIdx="1" presStyleCnt="4" custScaleX="189490">
        <dgm:presLayoutVars>
          <dgm:chPref val="3"/>
        </dgm:presLayoutVars>
      </dgm:prSet>
      <dgm:spPr/>
    </dgm:pt>
    <dgm:pt modelId="{9D7D80DB-4F5D-415F-A571-7605915A3724}" type="pres">
      <dgm:prSet presAssocID="{7BA40472-8713-48F2-A573-2D3B884E65E7}" presName="level3hierChild" presStyleCnt="0"/>
      <dgm:spPr/>
    </dgm:pt>
    <dgm:pt modelId="{710A2F5E-F3EB-489A-892C-3CA369EAF88E}" type="pres">
      <dgm:prSet presAssocID="{C2D02498-D06B-4F33-85A9-AFAB8E737FA4}" presName="conn2-1" presStyleLbl="parChTrans1D2" presStyleIdx="2" presStyleCnt="4"/>
      <dgm:spPr/>
    </dgm:pt>
    <dgm:pt modelId="{0716E7B8-677C-433C-B0CC-89157C9D7193}" type="pres">
      <dgm:prSet presAssocID="{C2D02498-D06B-4F33-85A9-AFAB8E737FA4}" presName="connTx" presStyleLbl="parChTrans1D2" presStyleIdx="2" presStyleCnt="4"/>
      <dgm:spPr/>
    </dgm:pt>
    <dgm:pt modelId="{CD1F2364-125F-4D74-A1F1-3E62FB797F68}" type="pres">
      <dgm:prSet presAssocID="{D69F21C4-09C9-473F-AED5-2D323BDF2A20}" presName="root2" presStyleCnt="0"/>
      <dgm:spPr/>
    </dgm:pt>
    <dgm:pt modelId="{6806F23A-6B92-4C5B-9726-F41580422B45}" type="pres">
      <dgm:prSet presAssocID="{D69F21C4-09C9-473F-AED5-2D323BDF2A20}" presName="LevelTwoTextNode" presStyleLbl="node2" presStyleIdx="2" presStyleCnt="4" custScaleX="191236">
        <dgm:presLayoutVars>
          <dgm:chPref val="3"/>
        </dgm:presLayoutVars>
      </dgm:prSet>
      <dgm:spPr/>
    </dgm:pt>
    <dgm:pt modelId="{8ACFAD0B-BE5E-4D9E-8DB0-23BBC3DB32D6}" type="pres">
      <dgm:prSet presAssocID="{D69F21C4-09C9-473F-AED5-2D323BDF2A20}" presName="level3hierChild" presStyleCnt="0"/>
      <dgm:spPr/>
    </dgm:pt>
    <dgm:pt modelId="{E9197C1F-6454-4969-8CFA-350B42C72CF3}" type="pres">
      <dgm:prSet presAssocID="{05176BA3-5962-4169-9B8B-E01D313AA92E}" presName="conn2-1" presStyleLbl="parChTrans1D2" presStyleIdx="3" presStyleCnt="4"/>
      <dgm:spPr/>
    </dgm:pt>
    <dgm:pt modelId="{E87A3AC6-E3B9-4D93-BF5E-044E8DC4E2C3}" type="pres">
      <dgm:prSet presAssocID="{05176BA3-5962-4169-9B8B-E01D313AA92E}" presName="connTx" presStyleLbl="parChTrans1D2" presStyleIdx="3" presStyleCnt="4"/>
      <dgm:spPr/>
    </dgm:pt>
    <dgm:pt modelId="{0F6B2935-0A88-4C34-8F4D-6B71573891B6}" type="pres">
      <dgm:prSet presAssocID="{8BCED34F-1B64-4A3B-A608-90216DBD8D21}" presName="root2" presStyleCnt="0"/>
      <dgm:spPr/>
    </dgm:pt>
    <dgm:pt modelId="{C031846E-C756-49B3-8FDB-54C9F27EF8D2}" type="pres">
      <dgm:prSet presAssocID="{8BCED34F-1B64-4A3B-A608-90216DBD8D21}" presName="LevelTwoTextNode" presStyleLbl="node2" presStyleIdx="3" presStyleCnt="4" custScaleX="189657">
        <dgm:presLayoutVars>
          <dgm:chPref val="3"/>
        </dgm:presLayoutVars>
      </dgm:prSet>
      <dgm:spPr/>
    </dgm:pt>
    <dgm:pt modelId="{73869F2A-784B-4B38-8368-CAEBB0F14893}" type="pres">
      <dgm:prSet presAssocID="{8BCED34F-1B64-4A3B-A608-90216DBD8D21}" presName="level3hierChild" presStyleCnt="0"/>
      <dgm:spPr/>
    </dgm:pt>
  </dgm:ptLst>
  <dgm:cxnLst>
    <dgm:cxn modelId="{88196806-7B1E-4D28-A513-0BF301560FAD}" type="presOf" srcId="{D69F21C4-09C9-473F-AED5-2D323BDF2A20}" destId="{6806F23A-6B92-4C5B-9726-F41580422B45}" srcOrd="0" destOrd="0" presId="urn:microsoft.com/office/officeart/2008/layout/HorizontalMultiLevelHierarchy"/>
    <dgm:cxn modelId="{2DD3700D-86C6-42BC-96BA-596EC2D7723B}" type="presOf" srcId="{B5BC6082-A136-46BD-B3F1-DBD46651F53C}" destId="{0058F928-7051-453F-9BA7-FE649427B41F}" srcOrd="0" destOrd="0" presId="urn:microsoft.com/office/officeart/2008/layout/HorizontalMultiLevelHierarchy"/>
    <dgm:cxn modelId="{63ABBE11-B6D5-44FC-972F-484AE9BEAFF8}" srcId="{89DE8593-D51C-41AE-B8C3-B62EC7F7CC40}" destId="{6DCB861D-65F7-4882-A4C1-91BED21E48C9}" srcOrd="0" destOrd="0" parTransId="{7F0606EA-1157-410B-9CD7-D966967826F3}" sibTransId="{6EBE222A-CEED-453B-852E-5482967C8D29}"/>
    <dgm:cxn modelId="{7A733B28-99DD-44FA-BA57-5EED82B9D24F}" type="presOf" srcId="{6DCB861D-65F7-4882-A4C1-91BED21E48C9}" destId="{53B798EF-33FE-4266-B1A2-55E9B62805AF}" srcOrd="0" destOrd="0" presId="urn:microsoft.com/office/officeart/2008/layout/HorizontalMultiLevelHierarchy"/>
    <dgm:cxn modelId="{BF176D31-4455-4B98-9091-3B6B0EE2F111}" srcId="{6DCB861D-65F7-4882-A4C1-91BED21E48C9}" destId="{8BCED34F-1B64-4A3B-A608-90216DBD8D21}" srcOrd="3" destOrd="0" parTransId="{05176BA3-5962-4169-9B8B-E01D313AA92E}" sibTransId="{DCE12094-7020-4830-8C1B-F0FF2BA3013C}"/>
    <dgm:cxn modelId="{FED45238-9944-4826-876B-28BB5BF284F1}" type="presOf" srcId="{05176BA3-5962-4169-9B8B-E01D313AA92E}" destId="{E9197C1F-6454-4969-8CFA-350B42C72CF3}" srcOrd="0" destOrd="0" presId="urn:microsoft.com/office/officeart/2008/layout/HorizontalMultiLevelHierarchy"/>
    <dgm:cxn modelId="{EF45155F-DA70-4253-8214-5AC7390C547E}" type="presOf" srcId="{F6153D81-093F-4120-AFA3-18CCF73A07FB}" destId="{7C79C9CE-EF34-4DDB-9B39-8EAE4F50D4E8}" srcOrd="0" destOrd="0" presId="urn:microsoft.com/office/officeart/2008/layout/HorizontalMultiLevelHierarchy"/>
    <dgm:cxn modelId="{70880E61-039B-4D37-88DD-487F3C3B0B63}" type="presOf" srcId="{89DE8593-D51C-41AE-B8C3-B62EC7F7CC40}" destId="{1F4CC092-AF44-4B4F-B5D1-74CAAB5604D0}" srcOrd="0" destOrd="0" presId="urn:microsoft.com/office/officeart/2008/layout/HorizontalMultiLevelHierarchy"/>
    <dgm:cxn modelId="{72DDFB63-C191-4DB8-B6E7-F792BEFD5386}" type="presOf" srcId="{7BA40472-8713-48F2-A573-2D3B884E65E7}" destId="{9A91CD09-A881-45C3-AD18-2735C014A873}" srcOrd="0" destOrd="0" presId="urn:microsoft.com/office/officeart/2008/layout/HorizontalMultiLevelHierarchy"/>
    <dgm:cxn modelId="{A5AF1669-9CC5-43D8-81D2-B431350A97D6}" type="presOf" srcId="{F16CBD85-1425-4A04-91EE-AA6DB4BC1C45}" destId="{2CFFA955-E27A-442E-80C9-883C6EE86787}" srcOrd="1" destOrd="0" presId="urn:microsoft.com/office/officeart/2008/layout/HorizontalMultiLevelHierarchy"/>
    <dgm:cxn modelId="{9780B850-40A5-4639-98BA-75FB96E8FEE3}" type="presOf" srcId="{8BCED34F-1B64-4A3B-A608-90216DBD8D21}" destId="{C031846E-C756-49B3-8FDB-54C9F27EF8D2}" srcOrd="0" destOrd="0" presId="urn:microsoft.com/office/officeart/2008/layout/HorizontalMultiLevelHierarchy"/>
    <dgm:cxn modelId="{5656FA76-31F8-470A-98D5-67217614CFFA}" srcId="{6DCB861D-65F7-4882-A4C1-91BED21E48C9}" destId="{F6153D81-093F-4120-AFA3-18CCF73A07FB}" srcOrd="0" destOrd="0" parTransId="{F16CBD85-1425-4A04-91EE-AA6DB4BC1C45}" sibTransId="{4E134D80-6863-450C-94B5-EBECEB3890E7}"/>
    <dgm:cxn modelId="{6F15C288-A13C-401C-A3DF-86CC180ADF29}" type="presOf" srcId="{C2D02498-D06B-4F33-85A9-AFAB8E737FA4}" destId="{0716E7B8-677C-433C-B0CC-89157C9D7193}" srcOrd="1" destOrd="0" presId="urn:microsoft.com/office/officeart/2008/layout/HorizontalMultiLevelHierarchy"/>
    <dgm:cxn modelId="{59F8A8A1-DCE6-4EF9-88D6-F684E294E348}" type="presOf" srcId="{C2D02498-D06B-4F33-85A9-AFAB8E737FA4}" destId="{710A2F5E-F3EB-489A-892C-3CA369EAF88E}" srcOrd="0" destOrd="0" presId="urn:microsoft.com/office/officeart/2008/layout/HorizontalMultiLevelHierarchy"/>
    <dgm:cxn modelId="{3EDAFBDE-AC20-49E6-AB79-6EEA9E053AE8}" type="presOf" srcId="{05176BA3-5962-4169-9B8B-E01D313AA92E}" destId="{E87A3AC6-E3B9-4D93-BF5E-044E8DC4E2C3}" srcOrd="1" destOrd="0" presId="urn:microsoft.com/office/officeart/2008/layout/HorizontalMultiLevelHierarchy"/>
    <dgm:cxn modelId="{54BAA1E0-064A-412E-8338-BC1394496349}" type="presOf" srcId="{F16CBD85-1425-4A04-91EE-AA6DB4BC1C45}" destId="{ED38FCF5-336C-45FA-8C35-D5FA96BC0CD3}" srcOrd="0" destOrd="0" presId="urn:microsoft.com/office/officeart/2008/layout/HorizontalMultiLevelHierarchy"/>
    <dgm:cxn modelId="{648B25E1-2263-463F-AF2C-48053DE6D346}" type="presOf" srcId="{B5BC6082-A136-46BD-B3F1-DBD46651F53C}" destId="{C0E136E6-A6CD-4052-A16C-4E490DD885A6}" srcOrd="1" destOrd="0" presId="urn:microsoft.com/office/officeart/2008/layout/HorizontalMultiLevelHierarchy"/>
    <dgm:cxn modelId="{FEBE0FF1-6FB0-4B4C-800D-6EBB05AF3FB0}" srcId="{6DCB861D-65F7-4882-A4C1-91BED21E48C9}" destId="{7BA40472-8713-48F2-A573-2D3B884E65E7}" srcOrd="1" destOrd="0" parTransId="{B5BC6082-A136-46BD-B3F1-DBD46651F53C}" sibTransId="{C55CC0A8-4DDC-4C39-8D1A-6C2314A6C6BE}"/>
    <dgm:cxn modelId="{F0A546F6-8301-4645-87DD-D0F8368D43A9}" srcId="{6DCB861D-65F7-4882-A4C1-91BED21E48C9}" destId="{D69F21C4-09C9-473F-AED5-2D323BDF2A20}" srcOrd="2" destOrd="0" parTransId="{C2D02498-D06B-4F33-85A9-AFAB8E737FA4}" sibTransId="{C16102F9-CC9C-4C2E-92E1-E275065CAB80}"/>
    <dgm:cxn modelId="{4E3A6EB2-975E-45E1-A785-23005E0A816D}" type="presParOf" srcId="{1F4CC092-AF44-4B4F-B5D1-74CAAB5604D0}" destId="{147E83A5-383F-4DFB-9D72-D2A4D9B084F9}" srcOrd="0" destOrd="0" presId="urn:microsoft.com/office/officeart/2008/layout/HorizontalMultiLevelHierarchy"/>
    <dgm:cxn modelId="{BC97CF62-76CE-4D90-98C4-216322CEEE42}" type="presParOf" srcId="{147E83A5-383F-4DFB-9D72-D2A4D9B084F9}" destId="{53B798EF-33FE-4266-B1A2-55E9B62805AF}" srcOrd="0" destOrd="0" presId="urn:microsoft.com/office/officeart/2008/layout/HorizontalMultiLevelHierarchy"/>
    <dgm:cxn modelId="{ABCCC428-FD5C-4F9D-9892-4F86A353D6D7}" type="presParOf" srcId="{147E83A5-383F-4DFB-9D72-D2A4D9B084F9}" destId="{21DB5046-D256-42DC-9154-1EC29F1721CC}" srcOrd="1" destOrd="0" presId="urn:microsoft.com/office/officeart/2008/layout/HorizontalMultiLevelHierarchy"/>
    <dgm:cxn modelId="{2C9EBDBD-3B18-4505-BAD5-C156D2A14F0C}" type="presParOf" srcId="{21DB5046-D256-42DC-9154-1EC29F1721CC}" destId="{ED38FCF5-336C-45FA-8C35-D5FA96BC0CD3}" srcOrd="0" destOrd="0" presId="urn:microsoft.com/office/officeart/2008/layout/HorizontalMultiLevelHierarchy"/>
    <dgm:cxn modelId="{C98A77C3-0E3E-4097-BAF8-40E99881CA75}" type="presParOf" srcId="{ED38FCF5-336C-45FA-8C35-D5FA96BC0CD3}" destId="{2CFFA955-E27A-442E-80C9-883C6EE86787}" srcOrd="0" destOrd="0" presId="urn:microsoft.com/office/officeart/2008/layout/HorizontalMultiLevelHierarchy"/>
    <dgm:cxn modelId="{BC0A341C-C660-4DB9-9A77-8DAAB1C1BA6C}" type="presParOf" srcId="{21DB5046-D256-42DC-9154-1EC29F1721CC}" destId="{D84F64D8-0B44-4EBE-A5D0-C52A67208D10}" srcOrd="1" destOrd="0" presId="urn:microsoft.com/office/officeart/2008/layout/HorizontalMultiLevelHierarchy"/>
    <dgm:cxn modelId="{27EC9857-B4A5-4780-B0C2-65F4D42DE6AE}" type="presParOf" srcId="{D84F64D8-0B44-4EBE-A5D0-C52A67208D10}" destId="{7C79C9CE-EF34-4DDB-9B39-8EAE4F50D4E8}" srcOrd="0" destOrd="0" presId="urn:microsoft.com/office/officeart/2008/layout/HorizontalMultiLevelHierarchy"/>
    <dgm:cxn modelId="{D4E1A546-8B71-4C01-81CA-CFE0221AB9C7}" type="presParOf" srcId="{D84F64D8-0B44-4EBE-A5D0-C52A67208D10}" destId="{6169B8FD-44BD-40F3-8E2C-9EABFDF84C27}" srcOrd="1" destOrd="0" presId="urn:microsoft.com/office/officeart/2008/layout/HorizontalMultiLevelHierarchy"/>
    <dgm:cxn modelId="{69C2CDDC-4D8A-48B6-986B-DA120E03595E}" type="presParOf" srcId="{21DB5046-D256-42DC-9154-1EC29F1721CC}" destId="{0058F928-7051-453F-9BA7-FE649427B41F}" srcOrd="2" destOrd="0" presId="urn:microsoft.com/office/officeart/2008/layout/HorizontalMultiLevelHierarchy"/>
    <dgm:cxn modelId="{1E4E0E42-9F34-4952-8523-53979930D990}" type="presParOf" srcId="{0058F928-7051-453F-9BA7-FE649427B41F}" destId="{C0E136E6-A6CD-4052-A16C-4E490DD885A6}" srcOrd="0" destOrd="0" presId="urn:microsoft.com/office/officeart/2008/layout/HorizontalMultiLevelHierarchy"/>
    <dgm:cxn modelId="{3CDFC322-5845-4E08-8378-232157585B12}" type="presParOf" srcId="{21DB5046-D256-42DC-9154-1EC29F1721CC}" destId="{8E4D41BF-D6BD-4B66-B756-D105297D16E3}" srcOrd="3" destOrd="0" presId="urn:microsoft.com/office/officeart/2008/layout/HorizontalMultiLevelHierarchy"/>
    <dgm:cxn modelId="{6BE2FB6F-0126-444C-8EAB-DE64D5B1F488}" type="presParOf" srcId="{8E4D41BF-D6BD-4B66-B756-D105297D16E3}" destId="{9A91CD09-A881-45C3-AD18-2735C014A873}" srcOrd="0" destOrd="0" presId="urn:microsoft.com/office/officeart/2008/layout/HorizontalMultiLevelHierarchy"/>
    <dgm:cxn modelId="{B9D0780E-975D-46F9-8E28-E4A2A1A4938F}" type="presParOf" srcId="{8E4D41BF-D6BD-4B66-B756-D105297D16E3}" destId="{9D7D80DB-4F5D-415F-A571-7605915A3724}" srcOrd="1" destOrd="0" presId="urn:microsoft.com/office/officeart/2008/layout/HorizontalMultiLevelHierarchy"/>
    <dgm:cxn modelId="{3ACDDFC2-A639-462C-910F-B0476E6B24CC}" type="presParOf" srcId="{21DB5046-D256-42DC-9154-1EC29F1721CC}" destId="{710A2F5E-F3EB-489A-892C-3CA369EAF88E}" srcOrd="4" destOrd="0" presId="urn:microsoft.com/office/officeart/2008/layout/HorizontalMultiLevelHierarchy"/>
    <dgm:cxn modelId="{49DFB25D-698A-4353-9DCA-8BE6657CDBFE}" type="presParOf" srcId="{710A2F5E-F3EB-489A-892C-3CA369EAF88E}" destId="{0716E7B8-677C-433C-B0CC-89157C9D7193}" srcOrd="0" destOrd="0" presId="urn:microsoft.com/office/officeart/2008/layout/HorizontalMultiLevelHierarchy"/>
    <dgm:cxn modelId="{A8D6A210-AEEF-435C-9CD7-00584DAE0271}" type="presParOf" srcId="{21DB5046-D256-42DC-9154-1EC29F1721CC}" destId="{CD1F2364-125F-4D74-A1F1-3E62FB797F68}" srcOrd="5" destOrd="0" presId="urn:microsoft.com/office/officeart/2008/layout/HorizontalMultiLevelHierarchy"/>
    <dgm:cxn modelId="{889A6EFB-5CF5-431B-8395-C3B7F86E2D3E}" type="presParOf" srcId="{CD1F2364-125F-4D74-A1F1-3E62FB797F68}" destId="{6806F23A-6B92-4C5B-9726-F41580422B45}" srcOrd="0" destOrd="0" presId="urn:microsoft.com/office/officeart/2008/layout/HorizontalMultiLevelHierarchy"/>
    <dgm:cxn modelId="{CD395D1D-61CB-49F3-BA92-422593A23A7A}" type="presParOf" srcId="{CD1F2364-125F-4D74-A1F1-3E62FB797F68}" destId="{8ACFAD0B-BE5E-4D9E-8DB0-23BBC3DB32D6}" srcOrd="1" destOrd="0" presId="urn:microsoft.com/office/officeart/2008/layout/HorizontalMultiLevelHierarchy"/>
    <dgm:cxn modelId="{4E41F1F2-2538-4D78-89B6-B7523AE554FC}" type="presParOf" srcId="{21DB5046-D256-42DC-9154-1EC29F1721CC}" destId="{E9197C1F-6454-4969-8CFA-350B42C72CF3}" srcOrd="6" destOrd="0" presId="urn:microsoft.com/office/officeart/2008/layout/HorizontalMultiLevelHierarchy"/>
    <dgm:cxn modelId="{03600D2A-6FC5-4E7C-B588-A5941CFEE5F9}" type="presParOf" srcId="{E9197C1F-6454-4969-8CFA-350B42C72CF3}" destId="{E87A3AC6-E3B9-4D93-BF5E-044E8DC4E2C3}" srcOrd="0" destOrd="0" presId="urn:microsoft.com/office/officeart/2008/layout/HorizontalMultiLevelHierarchy"/>
    <dgm:cxn modelId="{4AF50423-A817-4F34-910F-03C45C2AA981}" type="presParOf" srcId="{21DB5046-D256-42DC-9154-1EC29F1721CC}" destId="{0F6B2935-0A88-4C34-8F4D-6B71573891B6}" srcOrd="7" destOrd="0" presId="urn:microsoft.com/office/officeart/2008/layout/HorizontalMultiLevelHierarchy"/>
    <dgm:cxn modelId="{DAFE5600-2642-4807-B6B5-81174D2A75CE}" type="presParOf" srcId="{0F6B2935-0A88-4C34-8F4D-6B71573891B6}" destId="{C031846E-C756-49B3-8FDB-54C9F27EF8D2}" srcOrd="0" destOrd="0" presId="urn:microsoft.com/office/officeart/2008/layout/HorizontalMultiLevelHierarchy"/>
    <dgm:cxn modelId="{601E9F58-30CD-47A1-BA1B-9DD49CE53051}" type="presParOf" srcId="{0F6B2935-0A88-4C34-8F4D-6B71573891B6}" destId="{73869F2A-784B-4B38-8368-CAEBB0F148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828A8-1D64-4511-831F-9F9B394270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06FD04-7799-4C91-9AE4-74C922F94D6F}">
      <dgm:prSet phldrT="[Text]" custT="1"/>
      <dgm:spPr>
        <a:solidFill>
          <a:srgbClr val="5D7373"/>
        </a:solidFill>
      </dgm:spPr>
      <dgm:t>
        <a:bodyPr/>
        <a:lstStyle/>
        <a:p>
          <a:r>
            <a:rPr lang="id-ID" sz="1800" b="1" dirty="0">
              <a:latin typeface="Tw Cen MT" panose="020B0602020104020603" pitchFamily="34" charset="0"/>
            </a:rPr>
            <a:t>Pelaporan Produksi dan Stok Benih Hortikultura</a:t>
          </a:r>
          <a:endParaRPr lang="en-US" sz="1800" dirty="0">
            <a:latin typeface="Tw Cen MT" panose="020B0602020104020603" pitchFamily="34" charset="0"/>
          </a:endParaRPr>
        </a:p>
      </dgm:t>
    </dgm:pt>
    <dgm:pt modelId="{9C3CCC3D-7659-4FE3-819C-EA1B69762DB3}" type="parTrans" cxnId="{956D9769-B84A-4CF2-B80B-7FDC1A6644E4}">
      <dgm:prSet/>
      <dgm:spPr/>
      <dgm:t>
        <a:bodyPr/>
        <a:lstStyle/>
        <a:p>
          <a:endParaRPr lang="en-US"/>
        </a:p>
      </dgm:t>
    </dgm:pt>
    <dgm:pt modelId="{E01C381C-BEEA-486C-8042-C50E8D906FF2}" type="sibTrans" cxnId="{956D9769-B84A-4CF2-B80B-7FDC1A6644E4}">
      <dgm:prSet/>
      <dgm:spPr/>
      <dgm:t>
        <a:bodyPr/>
        <a:lstStyle/>
        <a:p>
          <a:endParaRPr lang="en-US"/>
        </a:p>
      </dgm:t>
    </dgm:pt>
    <dgm:pt modelId="{688DC733-DE12-45D8-8000-DB77CF7F7F3D}">
      <dgm:prSet phldrT="[Text]"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Lokasi Produksi</a:t>
          </a:r>
          <a:endParaRPr lang="en-US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E912D687-D9FB-4BEC-BE8E-81AC6D62C85C}" type="parTrans" cxnId="{D3B10814-D4C9-4688-B559-122203552B11}">
      <dgm:prSet/>
      <dgm:spPr/>
      <dgm:t>
        <a:bodyPr/>
        <a:lstStyle/>
        <a:p>
          <a:endParaRPr lang="en-US"/>
        </a:p>
      </dgm:t>
    </dgm:pt>
    <dgm:pt modelId="{CAF0C4C0-DD60-4FFF-9F68-07ED5A8073D4}" type="sibTrans" cxnId="{D3B10814-D4C9-4688-B559-122203552B11}">
      <dgm:prSet/>
      <dgm:spPr/>
      <dgm:t>
        <a:bodyPr/>
        <a:lstStyle/>
        <a:p>
          <a:endParaRPr lang="en-US"/>
        </a:p>
      </dgm:t>
    </dgm:pt>
    <dgm:pt modelId="{EF9102F3-574C-4902-95A5-06BF8D0428C8}">
      <dgm:prSet phldrT="[Text]"/>
      <dgm:spPr>
        <a:solidFill>
          <a:srgbClr val="5D7373"/>
        </a:solidFill>
      </dgm:spPr>
      <dgm:t>
        <a:bodyPr/>
        <a:lstStyle/>
        <a:p>
          <a:r>
            <a:rPr lang="en-US" b="1" dirty="0" err="1">
              <a:latin typeface="Tw Cen MT" panose="020B0602020104020603" pitchFamily="34" charset="0"/>
            </a:rPr>
            <a:t>Inventaris</a:t>
          </a:r>
          <a:r>
            <a:rPr lang="en-US" b="1" dirty="0">
              <a:latin typeface="Tw Cen MT" panose="020B0602020104020603" pitchFamily="34" charset="0"/>
            </a:rPr>
            <a:t> </a:t>
          </a:r>
          <a:r>
            <a:rPr lang="en-US" b="1" dirty="0" err="1">
              <a:latin typeface="Tw Cen MT" panose="020B0602020104020603" pitchFamily="34" charset="0"/>
            </a:rPr>
            <a:t>Pohon</a:t>
          </a:r>
          <a:r>
            <a:rPr lang="en-US" b="1" dirty="0">
              <a:latin typeface="Tw Cen MT" panose="020B0602020104020603" pitchFamily="34" charset="0"/>
            </a:rPr>
            <a:t> </a:t>
          </a:r>
          <a:r>
            <a:rPr lang="en-US" b="1" dirty="0" err="1">
              <a:latin typeface="Tw Cen MT" panose="020B0602020104020603" pitchFamily="34" charset="0"/>
            </a:rPr>
            <a:t>Induk</a:t>
          </a:r>
          <a:endParaRPr lang="en-US" dirty="0">
            <a:latin typeface="Tw Cen MT" panose="020B0602020104020603" pitchFamily="34" charset="0"/>
          </a:endParaRPr>
        </a:p>
      </dgm:t>
    </dgm:pt>
    <dgm:pt modelId="{F059AD40-F242-4F75-AE1F-0271FE5CC7AF}" type="parTrans" cxnId="{EA0676CF-C7F1-4535-A264-E898B2B14D74}">
      <dgm:prSet/>
      <dgm:spPr/>
      <dgm:t>
        <a:bodyPr/>
        <a:lstStyle/>
        <a:p>
          <a:endParaRPr lang="en-US"/>
        </a:p>
      </dgm:t>
    </dgm:pt>
    <dgm:pt modelId="{17B56717-91FE-4069-8999-060BF56327B0}" type="sibTrans" cxnId="{EA0676CF-C7F1-4535-A264-E898B2B14D74}">
      <dgm:prSet/>
      <dgm:spPr/>
      <dgm:t>
        <a:bodyPr/>
        <a:lstStyle/>
        <a:p>
          <a:endParaRPr lang="en-US"/>
        </a:p>
      </dgm:t>
    </dgm:pt>
    <dgm:pt modelId="{B8E14284-CD42-44ED-961F-AD7BFE16A73F}">
      <dgm:prSet phldrT="[Text]"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Inventaris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Lembaga Sertifikasi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(BPSB dan LSSM)</a:t>
          </a:r>
        </a:p>
      </dgm:t>
    </dgm:pt>
    <dgm:pt modelId="{5FA41412-62B9-401C-9F47-5F21F9900CB3}" type="parTrans" cxnId="{E39A0070-3509-4FFE-9537-51209E11C17E}">
      <dgm:prSet/>
      <dgm:spPr/>
      <dgm:t>
        <a:bodyPr/>
        <a:lstStyle/>
        <a:p>
          <a:endParaRPr lang="en-US"/>
        </a:p>
      </dgm:t>
    </dgm:pt>
    <dgm:pt modelId="{16F59772-7855-44FB-BD2F-439303F4B1AD}" type="sibTrans" cxnId="{E39A0070-3509-4FFE-9537-51209E11C17E}">
      <dgm:prSet/>
      <dgm:spPr/>
      <dgm:t>
        <a:bodyPr/>
        <a:lstStyle/>
        <a:p>
          <a:endParaRPr lang="en-US"/>
        </a:p>
      </dgm:t>
    </dgm:pt>
    <dgm:pt modelId="{54CDA7AF-EC95-4A4B-B7DA-D7288D11C101}">
      <dgm:prSet phldrT="[Text]"/>
      <dgm:spPr>
        <a:solidFill>
          <a:srgbClr val="5D7373"/>
        </a:solidFill>
      </dgm:spPr>
      <dgm:t>
        <a:bodyPr/>
        <a:lstStyle/>
        <a:p>
          <a:r>
            <a:rPr lang="en-US" b="1" dirty="0" err="1">
              <a:latin typeface="Tw Cen MT" panose="020B0602020104020603" pitchFamily="34" charset="0"/>
            </a:rPr>
            <a:t>Kultivar</a:t>
          </a:r>
          <a:r>
            <a:rPr lang="en-US" b="1" dirty="0">
              <a:latin typeface="Tw Cen MT" panose="020B0602020104020603" pitchFamily="34" charset="0"/>
            </a:rPr>
            <a:t> </a:t>
          </a:r>
          <a:r>
            <a:rPr lang="id-ID" b="1" dirty="0">
              <a:latin typeface="Tw Cen MT" panose="020B0602020104020603" pitchFamily="34" charset="0"/>
            </a:rPr>
            <a:t>Hortikultura</a:t>
          </a:r>
          <a:endParaRPr lang="en-US" dirty="0">
            <a:latin typeface="Tw Cen MT" panose="020B0602020104020603" pitchFamily="34" charset="0"/>
          </a:endParaRPr>
        </a:p>
      </dgm:t>
    </dgm:pt>
    <dgm:pt modelId="{83DBD92D-7290-4067-B006-189B654186A1}" type="parTrans" cxnId="{F7C4E034-ED23-4040-B65F-F9DF37E5D65F}">
      <dgm:prSet/>
      <dgm:spPr/>
      <dgm:t>
        <a:bodyPr/>
        <a:lstStyle/>
        <a:p>
          <a:endParaRPr lang="en-US"/>
        </a:p>
      </dgm:t>
    </dgm:pt>
    <dgm:pt modelId="{38646DC2-F55B-46EB-A16F-8BF750729529}" type="sibTrans" cxnId="{F7C4E034-ED23-4040-B65F-F9DF37E5D65F}">
      <dgm:prSet/>
      <dgm:spPr/>
      <dgm:t>
        <a:bodyPr/>
        <a:lstStyle/>
        <a:p>
          <a:endParaRPr lang="en-US"/>
        </a:p>
      </dgm:t>
    </dgm:pt>
    <dgm:pt modelId="{E85BA73C-B0E0-4DF8-B1F7-586F04C2A3A2}">
      <dgm:prSet phldrT="[Text]"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Database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Varietas</a:t>
          </a:r>
          <a:endParaRPr lang="en-US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DB88A345-E613-4347-8FBA-30F492F4BB88}" type="parTrans" cxnId="{668370D7-C17C-448D-AF6A-F1BD22AA665F}">
      <dgm:prSet/>
      <dgm:spPr/>
      <dgm:t>
        <a:bodyPr/>
        <a:lstStyle/>
        <a:p>
          <a:endParaRPr lang="en-US"/>
        </a:p>
      </dgm:t>
    </dgm:pt>
    <dgm:pt modelId="{4C3C7EBD-464F-4BC2-9272-FAF911A32B27}" type="sibTrans" cxnId="{668370D7-C17C-448D-AF6A-F1BD22AA665F}">
      <dgm:prSet/>
      <dgm:spPr/>
      <dgm:t>
        <a:bodyPr/>
        <a:lstStyle/>
        <a:p>
          <a:endParaRPr lang="en-US"/>
        </a:p>
      </dgm:t>
    </dgm:pt>
    <dgm:pt modelId="{232A3633-A691-4A11-9169-77AA581D71C6}">
      <dgm:prSet phldrT="[Text]"/>
      <dgm:spPr>
        <a:solidFill>
          <a:srgbClr val="5D7373"/>
        </a:solidFill>
      </dgm:spPr>
      <dgm:t>
        <a:bodyPr/>
        <a:lstStyle/>
        <a:p>
          <a:r>
            <a:rPr lang="id-ID" b="1" dirty="0"/>
            <a:t>Produsen Benih Hortikultura</a:t>
          </a:r>
          <a:endParaRPr lang="en-US" dirty="0"/>
        </a:p>
      </dgm:t>
    </dgm:pt>
    <dgm:pt modelId="{A0FE4389-879A-4958-80AD-07A1803E8CCC}" type="parTrans" cxnId="{D501A370-3F60-4A8F-ABE7-D292A52F5A7C}">
      <dgm:prSet/>
      <dgm:spPr/>
      <dgm:t>
        <a:bodyPr/>
        <a:lstStyle/>
        <a:p>
          <a:endParaRPr lang="en-US"/>
        </a:p>
      </dgm:t>
    </dgm:pt>
    <dgm:pt modelId="{9695544D-EEFC-4F7C-8C85-6BC97D2BE0C8}" type="sibTrans" cxnId="{D501A370-3F60-4A8F-ABE7-D292A52F5A7C}">
      <dgm:prSet/>
      <dgm:spPr/>
      <dgm:t>
        <a:bodyPr/>
        <a:lstStyle/>
        <a:p>
          <a:endParaRPr lang="en-US"/>
        </a:p>
      </dgm:t>
    </dgm:pt>
    <dgm:pt modelId="{FAD12876-46FE-48AB-BCEA-F7AD9C2561FF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Penentuan Target Produksi</a:t>
          </a:r>
        </a:p>
      </dgm:t>
    </dgm:pt>
    <dgm:pt modelId="{CFD1D8D6-C4EC-4EA7-89CD-1D1417428BEB}" type="parTrans" cxnId="{1B1E343E-EE64-43C3-8B18-995676E61E75}">
      <dgm:prSet/>
      <dgm:spPr/>
      <dgm:t>
        <a:bodyPr/>
        <a:lstStyle/>
        <a:p>
          <a:endParaRPr lang="en-US"/>
        </a:p>
      </dgm:t>
    </dgm:pt>
    <dgm:pt modelId="{F2EE9B16-C3B3-4130-AB5D-E283E47C8B19}" type="sibTrans" cxnId="{1B1E343E-EE64-43C3-8B18-995676E61E75}">
      <dgm:prSet/>
      <dgm:spPr/>
      <dgm:t>
        <a:bodyPr/>
        <a:lstStyle/>
        <a:p>
          <a:endParaRPr lang="en-US"/>
        </a:p>
      </dgm:t>
    </dgm:pt>
    <dgm:pt modelId="{2E5925CA-F610-4805-BB54-0F57F3556548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Kondisi Produksi (Metode Perbanyakan 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Penyediaan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Bahan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(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Batang Bawah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Entress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Anakan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dll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)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Progress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Perbanyakan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Benih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Jumlah Kegagalan, Jumlah Beni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h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Berlabel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)</a:t>
          </a:r>
          <a:endParaRPr lang="en-US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7EA9C6B7-21EE-4599-A30E-640C2ACB0089}" type="parTrans" cxnId="{B12554CB-12D2-45D2-942F-128DE4B741ED}">
      <dgm:prSet/>
      <dgm:spPr/>
      <dgm:t>
        <a:bodyPr/>
        <a:lstStyle/>
        <a:p>
          <a:endParaRPr lang="en-US"/>
        </a:p>
      </dgm:t>
    </dgm:pt>
    <dgm:pt modelId="{446A4DC2-2EB4-400D-9BFD-A34D0A6F083C}" type="sibTrans" cxnId="{B12554CB-12D2-45D2-942F-128DE4B741ED}">
      <dgm:prSet/>
      <dgm:spPr/>
      <dgm:t>
        <a:bodyPr/>
        <a:lstStyle/>
        <a:p>
          <a:endParaRPr lang="en-US"/>
        </a:p>
      </dgm:t>
    </dgm:pt>
    <dgm:pt modelId="{1D4B2257-EFA0-41E9-925A-388E7D669C4E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Sertifikasi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Benih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Siap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Salur</a:t>
          </a:r>
          <a:endParaRPr lang="id-ID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77FE3864-8F18-47CD-BE28-095A341D7329}" type="parTrans" cxnId="{23F3D8D4-681B-4085-8314-BA7E71E470B2}">
      <dgm:prSet/>
      <dgm:spPr/>
      <dgm:t>
        <a:bodyPr/>
        <a:lstStyle/>
        <a:p>
          <a:endParaRPr lang="en-US"/>
        </a:p>
      </dgm:t>
    </dgm:pt>
    <dgm:pt modelId="{F52CF624-DAAC-4E29-8D84-A0B6217765DA}" type="sibTrans" cxnId="{23F3D8D4-681B-4085-8314-BA7E71E470B2}">
      <dgm:prSet/>
      <dgm:spPr/>
      <dgm:t>
        <a:bodyPr/>
        <a:lstStyle/>
        <a:p>
          <a:endParaRPr lang="en-US"/>
        </a:p>
      </dgm:t>
    </dgm:pt>
    <dgm:pt modelId="{EB46C558-F145-4352-A481-467A65C3DDE4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Kondisi Stok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(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Jumlah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Stok di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produsen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)</a:t>
          </a:r>
          <a:endParaRPr lang="id-ID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05CA2DC7-F6EE-47CF-801D-21AB600AE65D}" type="parTrans" cxnId="{5848D897-9730-4198-B8B5-3E9D101846B5}">
      <dgm:prSet/>
      <dgm:spPr/>
      <dgm:t>
        <a:bodyPr/>
        <a:lstStyle/>
        <a:p>
          <a:endParaRPr lang="en-US"/>
        </a:p>
      </dgm:t>
    </dgm:pt>
    <dgm:pt modelId="{31F73904-7014-4FE5-865C-36933A508974}" type="sibTrans" cxnId="{5848D897-9730-4198-B8B5-3E9D101846B5}">
      <dgm:prSet/>
      <dgm:spPr/>
      <dgm:t>
        <a:bodyPr/>
        <a:lstStyle/>
        <a:p>
          <a:endParaRPr lang="en-US"/>
        </a:p>
      </dgm:t>
    </dgm:pt>
    <dgm:pt modelId="{409D12F7-FF3B-481D-AEF3-30816C11E0A1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QR Code Benih Siap Salur</a:t>
          </a:r>
        </a:p>
      </dgm:t>
    </dgm:pt>
    <dgm:pt modelId="{3A37CCD0-7196-4D1D-9229-C1DC2CC93AB0}" type="parTrans" cxnId="{D88B6507-3ED1-4271-80FE-2C6209700C89}">
      <dgm:prSet/>
      <dgm:spPr/>
      <dgm:t>
        <a:bodyPr/>
        <a:lstStyle/>
        <a:p>
          <a:endParaRPr lang="en-US"/>
        </a:p>
      </dgm:t>
    </dgm:pt>
    <dgm:pt modelId="{2E138C11-9E99-450F-85EB-5B8B2ABB1BEF}" type="sibTrans" cxnId="{D88B6507-3ED1-4271-80FE-2C6209700C89}">
      <dgm:prSet/>
      <dgm:spPr/>
      <dgm:t>
        <a:bodyPr/>
        <a:lstStyle/>
        <a:p>
          <a:endParaRPr lang="en-US"/>
        </a:p>
      </dgm:t>
    </dgm:pt>
    <dgm:pt modelId="{E6C052D0-4EBC-46AA-AFDA-FE6A771F7AB6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en-US" b="1">
              <a:solidFill>
                <a:schemeClr val="bg1"/>
              </a:solidFill>
              <a:latin typeface="Tw Cen MT" panose="020B0602020104020603" pitchFamily="34" charset="0"/>
            </a:rPr>
            <a:t>Pengawasan Kondisi Pohon Induk</a:t>
          </a:r>
          <a:endParaRPr lang="en-US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15C215CA-FE59-48F0-939B-AEE1F552E9A9}" type="parTrans" cxnId="{2880BF08-88BA-4041-8DF0-829159A920E3}">
      <dgm:prSet/>
      <dgm:spPr/>
      <dgm:t>
        <a:bodyPr/>
        <a:lstStyle/>
        <a:p>
          <a:endParaRPr lang="en-US"/>
        </a:p>
      </dgm:t>
    </dgm:pt>
    <dgm:pt modelId="{73ED5CA2-B056-4D7C-B2BF-ED804B3D9A34}" type="sibTrans" cxnId="{2880BF08-88BA-4041-8DF0-829159A920E3}">
      <dgm:prSet/>
      <dgm:spPr/>
      <dgm:t>
        <a:bodyPr/>
        <a:lstStyle/>
        <a:p>
          <a:endParaRPr lang="en-US"/>
        </a:p>
      </dgm:t>
    </dgm:pt>
    <dgm:pt modelId="{F29F46E9-186E-4169-9DE3-7B1DFB1E57E6}">
      <dgm:prSet/>
      <dgm:spPr>
        <a:solidFill>
          <a:srgbClr val="2B9699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QR Code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Pohon</a:t>
          </a:r>
          <a:r>
            <a:rPr lang="en-US" b="1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w Cen MT" panose="020B0602020104020603" pitchFamily="34" charset="0"/>
            </a:rPr>
            <a:t>Induk</a:t>
          </a:r>
          <a:endParaRPr lang="en-US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F540326B-6212-46EF-BC1E-4661B6B77A18}" type="parTrans" cxnId="{5CBC28C1-2C12-48BF-AAF5-D3305F5743A8}">
      <dgm:prSet/>
      <dgm:spPr/>
      <dgm:t>
        <a:bodyPr/>
        <a:lstStyle/>
        <a:p>
          <a:endParaRPr lang="en-US"/>
        </a:p>
      </dgm:t>
    </dgm:pt>
    <dgm:pt modelId="{D6B6C5C3-A285-4859-9E7B-598A3B2AE9AC}" type="sibTrans" cxnId="{5CBC28C1-2C12-48BF-AAF5-D3305F5743A8}">
      <dgm:prSet/>
      <dgm:spPr/>
      <dgm:t>
        <a:bodyPr/>
        <a:lstStyle/>
        <a:p>
          <a:endParaRPr lang="en-US"/>
        </a:p>
      </dgm:t>
    </dgm:pt>
    <dgm:pt modelId="{9D9FA300-6570-480E-B206-04A6CDF93436}">
      <dgm:prSet/>
      <dgm:spPr/>
      <dgm:t>
        <a:bodyPr/>
        <a:lstStyle/>
        <a:p>
          <a:r>
            <a:rPr lang="id-ID" b="1">
              <a:solidFill>
                <a:schemeClr val="bg1"/>
              </a:solidFill>
              <a:latin typeface="Tw Cen MT" panose="020B0602020104020603" pitchFamily="34" charset="0"/>
            </a:rPr>
            <a:t>Penyebaran Varietas</a:t>
          </a:r>
          <a:endParaRPr lang="id-ID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9312E0F3-EE9D-41CF-816E-8EC872343990}" type="parTrans" cxnId="{A526896C-A176-49FC-AC8B-3C575B16918D}">
      <dgm:prSet/>
      <dgm:spPr/>
      <dgm:t>
        <a:bodyPr/>
        <a:lstStyle/>
        <a:p>
          <a:endParaRPr lang="en-US"/>
        </a:p>
      </dgm:t>
    </dgm:pt>
    <dgm:pt modelId="{76936DBD-1C92-418A-B887-1983C6A44C4F}" type="sibTrans" cxnId="{A526896C-A176-49FC-AC8B-3C575B16918D}">
      <dgm:prSet/>
      <dgm:spPr/>
      <dgm:t>
        <a:bodyPr/>
        <a:lstStyle/>
        <a:p>
          <a:endParaRPr lang="en-US"/>
        </a:p>
      </dgm:t>
    </dgm:pt>
    <dgm:pt modelId="{EB83B1BA-DE49-4995-9E5D-F9CA6576B6C1}">
      <dgm:prSet/>
      <dgm:spPr/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Status Pendaftaran Varietas</a:t>
          </a:r>
        </a:p>
      </dgm:t>
    </dgm:pt>
    <dgm:pt modelId="{E3050ECC-EB88-4C96-A90B-0085D37168C8}" type="parTrans" cxnId="{A7E427D9-45E9-407F-B382-75DA0231764C}">
      <dgm:prSet/>
      <dgm:spPr/>
      <dgm:t>
        <a:bodyPr/>
        <a:lstStyle/>
        <a:p>
          <a:endParaRPr lang="en-US"/>
        </a:p>
      </dgm:t>
    </dgm:pt>
    <dgm:pt modelId="{C020E918-8D4F-4465-BE8C-1532E7C5CDF1}" type="sibTrans" cxnId="{A7E427D9-45E9-407F-B382-75DA0231764C}">
      <dgm:prSet/>
      <dgm:spPr/>
      <dgm:t>
        <a:bodyPr/>
        <a:lstStyle/>
        <a:p>
          <a:endParaRPr lang="en-US"/>
        </a:p>
      </dgm:t>
    </dgm:pt>
    <dgm:pt modelId="{E5D83614-1BB8-469C-B34B-F942A9094658}">
      <dgm:prSet phldrT="[Text]"/>
      <dgm:spPr>
        <a:solidFill>
          <a:srgbClr val="2B9699"/>
        </a:solidFill>
      </dgm:spPr>
      <dgm:t>
        <a:bodyPr/>
        <a:lstStyle/>
        <a:p>
          <a:r>
            <a:rPr lang="id-ID" b="1" dirty="0" err="1">
              <a:solidFill>
                <a:schemeClr val="bg1"/>
              </a:solidFill>
              <a:latin typeface="Tw Cen MT" panose="020B0602020104020603" pitchFamily="34" charset="0"/>
            </a:rPr>
            <a:t>No</a:t>
          </a:r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 Registrasi</a:t>
          </a:r>
          <a:endParaRPr lang="en-US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D6C8854F-B42C-4CCA-9CAD-A4AAF0F2B212}" type="parTrans" cxnId="{00A5EB13-AF3A-4E67-86F7-8183F138AD4F}">
      <dgm:prSet/>
      <dgm:spPr/>
      <dgm:t>
        <a:bodyPr/>
        <a:lstStyle/>
        <a:p>
          <a:endParaRPr lang="en-US"/>
        </a:p>
      </dgm:t>
    </dgm:pt>
    <dgm:pt modelId="{831CE82D-B083-46F8-B87D-D0C09D1C21B2}" type="sibTrans" cxnId="{00A5EB13-AF3A-4E67-86F7-8183F138AD4F}">
      <dgm:prSet/>
      <dgm:spPr/>
      <dgm:t>
        <a:bodyPr/>
        <a:lstStyle/>
        <a:p>
          <a:endParaRPr lang="en-US"/>
        </a:p>
      </dgm:t>
    </dgm:pt>
    <dgm:pt modelId="{76CAFCAA-757B-453B-AC99-B93A9D86FD69}">
      <dgm:prSet/>
      <dgm:spPr>
        <a:solidFill>
          <a:srgbClr val="2B9699"/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Balai Benih Hortikultura</a:t>
          </a:r>
        </a:p>
      </dgm:t>
    </dgm:pt>
    <dgm:pt modelId="{0F0A4A9E-1091-44EA-BABB-14D92BAC37E3}" type="parTrans" cxnId="{911B4774-AF70-47EF-AACF-D53BD45AB5B6}">
      <dgm:prSet/>
      <dgm:spPr/>
      <dgm:t>
        <a:bodyPr/>
        <a:lstStyle/>
        <a:p>
          <a:endParaRPr lang="en-US"/>
        </a:p>
      </dgm:t>
    </dgm:pt>
    <dgm:pt modelId="{8EF86171-1725-4705-BD6B-2FB1A79B8D28}" type="sibTrans" cxnId="{911B4774-AF70-47EF-AACF-D53BD45AB5B6}">
      <dgm:prSet/>
      <dgm:spPr/>
      <dgm:t>
        <a:bodyPr/>
        <a:lstStyle/>
        <a:p>
          <a:endParaRPr lang="en-US"/>
        </a:p>
      </dgm:t>
    </dgm:pt>
    <dgm:pt modelId="{450DCF44-9F24-4318-A96C-122AE8D37C0A}">
      <dgm:prSet/>
      <dgm:spPr>
        <a:solidFill>
          <a:srgbClr val="2B9699"/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Penangkar Benih Umum</a:t>
          </a:r>
        </a:p>
      </dgm:t>
    </dgm:pt>
    <dgm:pt modelId="{A24FC7C5-7E7D-4CE0-AF93-104CD03382ED}" type="parTrans" cxnId="{FD6676DC-F6B5-4A58-B97B-1A1F943415EC}">
      <dgm:prSet/>
      <dgm:spPr/>
      <dgm:t>
        <a:bodyPr/>
        <a:lstStyle/>
        <a:p>
          <a:endParaRPr lang="en-US"/>
        </a:p>
      </dgm:t>
    </dgm:pt>
    <dgm:pt modelId="{C6139A3E-83CF-41E9-B877-C438274FD98C}" type="sibTrans" cxnId="{FD6676DC-F6B5-4A58-B97B-1A1F943415EC}">
      <dgm:prSet/>
      <dgm:spPr/>
      <dgm:t>
        <a:bodyPr/>
        <a:lstStyle/>
        <a:p>
          <a:endParaRPr lang="en-US"/>
        </a:p>
      </dgm:t>
    </dgm:pt>
    <dgm:pt modelId="{5200FF01-BC5C-448A-97C1-7D256970AAA9}">
      <dgm:prSet/>
      <dgm:spPr>
        <a:solidFill>
          <a:srgbClr val="2B9699"/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UPBS</a:t>
          </a:r>
        </a:p>
      </dgm:t>
    </dgm:pt>
    <dgm:pt modelId="{E9D4B67B-4972-472C-B643-BF3210B88A51}" type="parTrans" cxnId="{D8EEAF6D-A5B0-4086-B92B-452CE68F8AA8}">
      <dgm:prSet/>
      <dgm:spPr/>
      <dgm:t>
        <a:bodyPr/>
        <a:lstStyle/>
        <a:p>
          <a:endParaRPr lang="en-US"/>
        </a:p>
      </dgm:t>
    </dgm:pt>
    <dgm:pt modelId="{4F5BAD12-E079-4D8B-86B2-4B7964414E6E}" type="sibTrans" cxnId="{D8EEAF6D-A5B0-4086-B92B-452CE68F8AA8}">
      <dgm:prSet/>
      <dgm:spPr/>
      <dgm:t>
        <a:bodyPr/>
        <a:lstStyle/>
        <a:p>
          <a:endParaRPr lang="en-US"/>
        </a:p>
      </dgm:t>
    </dgm:pt>
    <dgm:pt modelId="{BBE0A11D-0E0A-444B-890A-B50C16BC9F31}">
      <dgm:prSet/>
      <dgm:spPr>
        <a:solidFill>
          <a:srgbClr val="2B9699"/>
        </a:solidFill>
      </dgm:spPr>
      <dgm:t>
        <a:bodyPr/>
        <a:lstStyle/>
        <a:p>
          <a:r>
            <a:rPr lang="id-ID" b="1">
              <a:solidFill>
                <a:schemeClr val="bg1"/>
              </a:solidFill>
              <a:latin typeface="Tw Cen MT" panose="020B0602020104020603" pitchFamily="34" charset="0"/>
            </a:rPr>
            <a:t>Mitra Swasta</a:t>
          </a:r>
          <a:endParaRPr lang="id-ID" b="1" dirty="0">
            <a:solidFill>
              <a:schemeClr val="bg1"/>
            </a:solidFill>
            <a:latin typeface="Tw Cen MT" panose="020B0602020104020603" pitchFamily="34" charset="0"/>
          </a:endParaRPr>
        </a:p>
      </dgm:t>
    </dgm:pt>
    <dgm:pt modelId="{6C1BA1B4-4F74-477C-8B59-774E2822A9A0}" type="parTrans" cxnId="{50D43F41-56E2-42BA-989C-14DF0E961620}">
      <dgm:prSet/>
      <dgm:spPr/>
      <dgm:t>
        <a:bodyPr/>
        <a:lstStyle/>
        <a:p>
          <a:endParaRPr lang="en-US"/>
        </a:p>
      </dgm:t>
    </dgm:pt>
    <dgm:pt modelId="{F21B7166-6AE4-40F6-9155-F33BFABDC3B9}" type="sibTrans" cxnId="{50D43F41-56E2-42BA-989C-14DF0E961620}">
      <dgm:prSet/>
      <dgm:spPr/>
      <dgm:t>
        <a:bodyPr/>
        <a:lstStyle/>
        <a:p>
          <a:endParaRPr lang="en-US"/>
        </a:p>
      </dgm:t>
    </dgm:pt>
    <dgm:pt modelId="{9CBB9502-9F1A-485E-96D0-EE8CB431A498}">
      <dgm:prSet/>
      <dgm:spPr>
        <a:solidFill>
          <a:srgbClr val="2B9699"/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Sertifikat Kompetensi</a:t>
          </a:r>
        </a:p>
      </dgm:t>
    </dgm:pt>
    <dgm:pt modelId="{856378D4-9F8B-4FB4-9511-A381607503F9}" type="parTrans" cxnId="{E23BABD3-C261-4C88-B89A-A054340175AE}">
      <dgm:prSet/>
      <dgm:spPr/>
      <dgm:t>
        <a:bodyPr/>
        <a:lstStyle/>
        <a:p>
          <a:endParaRPr lang="en-US"/>
        </a:p>
      </dgm:t>
    </dgm:pt>
    <dgm:pt modelId="{46DD4ED2-ADD3-4AF5-A076-301D8DA64651}" type="sibTrans" cxnId="{E23BABD3-C261-4C88-B89A-A054340175AE}">
      <dgm:prSet/>
      <dgm:spPr/>
      <dgm:t>
        <a:bodyPr/>
        <a:lstStyle/>
        <a:p>
          <a:endParaRPr lang="en-US"/>
        </a:p>
      </dgm:t>
    </dgm:pt>
    <dgm:pt modelId="{013618F0-9B0B-4E5E-B2D3-9FC8F18E99D2}">
      <dgm:prSet/>
      <dgm:spPr>
        <a:solidFill>
          <a:srgbClr val="2B9699"/>
        </a:solidFill>
      </dgm:spPr>
      <dgm:t>
        <a:bodyPr/>
        <a:lstStyle/>
        <a:p>
          <a:r>
            <a:rPr lang="id-ID" b="1" dirty="0">
              <a:solidFill>
                <a:schemeClr val="bg1"/>
              </a:solidFill>
              <a:latin typeface="Tw Cen MT" panose="020B0602020104020603" pitchFamily="34" charset="0"/>
            </a:rPr>
            <a:t>Qr Code Produsen Benih</a:t>
          </a:r>
        </a:p>
      </dgm:t>
    </dgm:pt>
    <dgm:pt modelId="{EE482F40-F442-4458-AF77-67FDE35EFDD7}" type="parTrans" cxnId="{A4A82CE6-A66E-493E-92FD-7FB669B2B8A8}">
      <dgm:prSet/>
      <dgm:spPr/>
      <dgm:t>
        <a:bodyPr/>
        <a:lstStyle/>
        <a:p>
          <a:endParaRPr lang="en-US"/>
        </a:p>
      </dgm:t>
    </dgm:pt>
    <dgm:pt modelId="{98E14163-7C99-486C-9ACF-EEE7ACB2C497}" type="sibTrans" cxnId="{A4A82CE6-A66E-493E-92FD-7FB669B2B8A8}">
      <dgm:prSet/>
      <dgm:spPr/>
      <dgm:t>
        <a:bodyPr/>
        <a:lstStyle/>
        <a:p>
          <a:endParaRPr lang="en-US"/>
        </a:p>
      </dgm:t>
    </dgm:pt>
    <dgm:pt modelId="{5A6F6301-67F2-4062-BFFC-8514B025F351}" type="pres">
      <dgm:prSet presAssocID="{793828A8-1D64-4511-831F-9F9B394270DE}" presName="Name0" presStyleCnt="0">
        <dgm:presLayoutVars>
          <dgm:dir/>
          <dgm:animLvl val="lvl"/>
          <dgm:resizeHandles val="exact"/>
        </dgm:presLayoutVars>
      </dgm:prSet>
      <dgm:spPr/>
    </dgm:pt>
    <dgm:pt modelId="{C3F98492-5E4A-4CD5-BAB8-982DFC011032}" type="pres">
      <dgm:prSet presAssocID="{1806FD04-7799-4C91-9AE4-74C922F94D6F}" presName="composite" presStyleCnt="0"/>
      <dgm:spPr/>
    </dgm:pt>
    <dgm:pt modelId="{D67D6447-2F70-499D-934D-3DDCD19FA1B8}" type="pres">
      <dgm:prSet presAssocID="{1806FD04-7799-4C91-9AE4-74C922F94D6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DA76938-05BC-44DB-8473-672DE27EAEA9}" type="pres">
      <dgm:prSet presAssocID="{1806FD04-7799-4C91-9AE4-74C922F94D6F}" presName="desTx" presStyleLbl="alignAccFollowNode1" presStyleIdx="0" presStyleCnt="4">
        <dgm:presLayoutVars>
          <dgm:bulletEnabled val="1"/>
        </dgm:presLayoutVars>
      </dgm:prSet>
      <dgm:spPr/>
    </dgm:pt>
    <dgm:pt modelId="{1844CA5B-61CE-4D37-B38C-E77B25ED03A2}" type="pres">
      <dgm:prSet presAssocID="{E01C381C-BEEA-486C-8042-C50E8D906FF2}" presName="space" presStyleCnt="0"/>
      <dgm:spPr/>
    </dgm:pt>
    <dgm:pt modelId="{D0B0379E-0EEE-4ABC-93CD-AF442A5424CD}" type="pres">
      <dgm:prSet presAssocID="{EF9102F3-574C-4902-95A5-06BF8D0428C8}" presName="composite" presStyleCnt="0"/>
      <dgm:spPr/>
    </dgm:pt>
    <dgm:pt modelId="{1A71F1A6-3B22-4395-B6F3-0CDDBAB136EC}" type="pres">
      <dgm:prSet presAssocID="{EF9102F3-574C-4902-95A5-06BF8D0428C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FB3AF7A-DEC4-4222-BF12-2C433D9D8EC3}" type="pres">
      <dgm:prSet presAssocID="{EF9102F3-574C-4902-95A5-06BF8D0428C8}" presName="desTx" presStyleLbl="alignAccFollowNode1" presStyleIdx="1" presStyleCnt="4">
        <dgm:presLayoutVars>
          <dgm:bulletEnabled val="1"/>
        </dgm:presLayoutVars>
      </dgm:prSet>
      <dgm:spPr/>
    </dgm:pt>
    <dgm:pt modelId="{E05B5635-6197-42DB-9E88-B6152241A154}" type="pres">
      <dgm:prSet presAssocID="{17B56717-91FE-4069-8999-060BF56327B0}" presName="space" presStyleCnt="0"/>
      <dgm:spPr/>
    </dgm:pt>
    <dgm:pt modelId="{1B5F6DB7-3487-42EC-8DB4-FEB9F7E681E8}" type="pres">
      <dgm:prSet presAssocID="{54CDA7AF-EC95-4A4B-B7DA-D7288D11C101}" presName="composite" presStyleCnt="0"/>
      <dgm:spPr/>
    </dgm:pt>
    <dgm:pt modelId="{2B3E40B1-95D1-4B21-B509-F20FE9F3839C}" type="pres">
      <dgm:prSet presAssocID="{54CDA7AF-EC95-4A4B-B7DA-D7288D11C10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B037A3D-84D4-44F0-9CE3-5239F9AF1ED5}" type="pres">
      <dgm:prSet presAssocID="{54CDA7AF-EC95-4A4B-B7DA-D7288D11C101}" presName="desTx" presStyleLbl="alignAccFollowNode1" presStyleIdx="2" presStyleCnt="4">
        <dgm:presLayoutVars>
          <dgm:bulletEnabled val="1"/>
        </dgm:presLayoutVars>
      </dgm:prSet>
      <dgm:spPr/>
    </dgm:pt>
    <dgm:pt modelId="{B2F470B4-C548-4509-BB47-A089A57051F8}" type="pres">
      <dgm:prSet presAssocID="{38646DC2-F55B-46EB-A16F-8BF750729529}" presName="space" presStyleCnt="0"/>
      <dgm:spPr/>
    </dgm:pt>
    <dgm:pt modelId="{87818931-199F-46C3-A22B-EA18FE85DE69}" type="pres">
      <dgm:prSet presAssocID="{232A3633-A691-4A11-9169-77AA581D71C6}" presName="composite" presStyleCnt="0"/>
      <dgm:spPr/>
    </dgm:pt>
    <dgm:pt modelId="{4F841D47-1080-4797-8D9E-8B6CB6FF3A4F}" type="pres">
      <dgm:prSet presAssocID="{232A3633-A691-4A11-9169-77AA581D71C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6619C42-0A5E-4910-BBEF-09277B86A887}" type="pres">
      <dgm:prSet presAssocID="{232A3633-A691-4A11-9169-77AA581D71C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0DB0903-5D38-4B34-BC3C-77B739B24A73}" type="presOf" srcId="{013618F0-9B0B-4E5E-B2D3-9FC8F18E99D2}" destId="{56619C42-0A5E-4910-BBEF-09277B86A887}" srcOrd="0" destOrd="6" presId="urn:microsoft.com/office/officeart/2005/8/layout/hList1"/>
    <dgm:cxn modelId="{1D8C9204-884E-4543-8BE6-31F82B54B212}" type="presOf" srcId="{9D9FA300-6570-480E-B206-04A6CDF93436}" destId="{BB037A3D-84D4-44F0-9CE3-5239F9AF1ED5}" srcOrd="0" destOrd="1" presId="urn:microsoft.com/office/officeart/2005/8/layout/hList1"/>
    <dgm:cxn modelId="{D88B6507-3ED1-4271-80FE-2C6209700C89}" srcId="{1806FD04-7799-4C91-9AE4-74C922F94D6F}" destId="{409D12F7-FF3B-481D-AEF3-30816C11E0A1}" srcOrd="5" destOrd="0" parTransId="{3A37CCD0-7196-4D1D-9229-C1DC2CC93AB0}" sibTransId="{2E138C11-9E99-450F-85EB-5B8B2ABB1BEF}"/>
    <dgm:cxn modelId="{2880BF08-88BA-4041-8DF0-829159A920E3}" srcId="{EF9102F3-574C-4902-95A5-06BF8D0428C8}" destId="{E6C052D0-4EBC-46AA-AFDA-FE6A771F7AB6}" srcOrd="1" destOrd="0" parTransId="{15C215CA-FE59-48F0-939B-AEE1F552E9A9}" sibTransId="{73ED5CA2-B056-4D7C-B2BF-ED804B3D9A34}"/>
    <dgm:cxn modelId="{00A5EB13-AF3A-4E67-86F7-8183F138AD4F}" srcId="{232A3633-A691-4A11-9169-77AA581D71C6}" destId="{E5D83614-1BB8-469C-B34B-F942A9094658}" srcOrd="0" destOrd="0" parTransId="{D6C8854F-B42C-4CCA-9CAD-A4AAF0F2B212}" sibTransId="{831CE82D-B083-46F8-B87D-D0C09D1C21B2}"/>
    <dgm:cxn modelId="{D3B10814-D4C9-4688-B559-122203552B11}" srcId="{1806FD04-7799-4C91-9AE4-74C922F94D6F}" destId="{688DC733-DE12-45D8-8000-DB77CF7F7F3D}" srcOrd="0" destOrd="0" parTransId="{E912D687-D9FB-4BEC-BE8E-81AC6D62C85C}" sibTransId="{CAF0C4C0-DD60-4FFF-9F68-07ED5A8073D4}"/>
    <dgm:cxn modelId="{94BBDF1E-9E42-4354-8E54-30E89A1D7D31}" type="presOf" srcId="{54CDA7AF-EC95-4A4B-B7DA-D7288D11C101}" destId="{2B3E40B1-95D1-4B21-B509-F20FE9F3839C}" srcOrd="0" destOrd="0" presId="urn:microsoft.com/office/officeart/2005/8/layout/hList1"/>
    <dgm:cxn modelId="{FF91BD21-ECA9-4964-8BDB-766CEC72B892}" type="presOf" srcId="{EB83B1BA-DE49-4995-9E5D-F9CA6576B6C1}" destId="{BB037A3D-84D4-44F0-9CE3-5239F9AF1ED5}" srcOrd="0" destOrd="2" presId="urn:microsoft.com/office/officeart/2005/8/layout/hList1"/>
    <dgm:cxn modelId="{3D91F526-9914-4E24-BE86-F49629A49BF0}" type="presOf" srcId="{688DC733-DE12-45D8-8000-DB77CF7F7F3D}" destId="{FDA76938-05BC-44DB-8473-672DE27EAEA9}" srcOrd="0" destOrd="0" presId="urn:microsoft.com/office/officeart/2005/8/layout/hList1"/>
    <dgm:cxn modelId="{B43EFF30-050D-4CD2-8C72-E941F1EAD181}" type="presOf" srcId="{EF9102F3-574C-4902-95A5-06BF8D0428C8}" destId="{1A71F1A6-3B22-4395-B6F3-0CDDBAB136EC}" srcOrd="0" destOrd="0" presId="urn:microsoft.com/office/officeart/2005/8/layout/hList1"/>
    <dgm:cxn modelId="{DD576632-6B0A-4D20-AE83-BA80B3066E9D}" type="presOf" srcId="{EB46C558-F145-4352-A481-467A65C3DDE4}" destId="{FDA76938-05BC-44DB-8473-672DE27EAEA9}" srcOrd="0" destOrd="4" presId="urn:microsoft.com/office/officeart/2005/8/layout/hList1"/>
    <dgm:cxn modelId="{F7C4E034-ED23-4040-B65F-F9DF37E5D65F}" srcId="{793828A8-1D64-4511-831F-9F9B394270DE}" destId="{54CDA7AF-EC95-4A4B-B7DA-D7288D11C101}" srcOrd="2" destOrd="0" parTransId="{83DBD92D-7290-4067-B006-189B654186A1}" sibTransId="{38646DC2-F55B-46EB-A16F-8BF750729529}"/>
    <dgm:cxn modelId="{FE985536-E8EC-4B1C-BEF6-7165667B0867}" type="presOf" srcId="{2E5925CA-F610-4805-BB54-0F57F3556548}" destId="{FDA76938-05BC-44DB-8473-672DE27EAEA9}" srcOrd="0" destOrd="2" presId="urn:microsoft.com/office/officeart/2005/8/layout/hList1"/>
    <dgm:cxn modelId="{FD7E1A39-2260-409E-9938-6030067AD5D5}" type="presOf" srcId="{5200FF01-BC5C-448A-97C1-7D256970AAA9}" destId="{56619C42-0A5E-4910-BBEF-09277B86A887}" srcOrd="0" destOrd="3" presId="urn:microsoft.com/office/officeart/2005/8/layout/hList1"/>
    <dgm:cxn modelId="{1B1E343E-EE64-43C3-8B18-995676E61E75}" srcId="{1806FD04-7799-4C91-9AE4-74C922F94D6F}" destId="{FAD12876-46FE-48AB-BCEA-F7AD9C2561FF}" srcOrd="1" destOrd="0" parTransId="{CFD1D8D6-C4EC-4EA7-89CD-1D1417428BEB}" sibTransId="{F2EE9B16-C3B3-4130-AB5D-E283E47C8B19}"/>
    <dgm:cxn modelId="{50D43F41-56E2-42BA-989C-14DF0E961620}" srcId="{232A3633-A691-4A11-9169-77AA581D71C6}" destId="{BBE0A11D-0E0A-444B-890A-B50C16BC9F31}" srcOrd="4" destOrd="0" parTransId="{6C1BA1B4-4F74-477C-8B59-774E2822A9A0}" sibTransId="{F21B7166-6AE4-40F6-9155-F33BFABDC3B9}"/>
    <dgm:cxn modelId="{956D9769-B84A-4CF2-B80B-7FDC1A6644E4}" srcId="{793828A8-1D64-4511-831F-9F9B394270DE}" destId="{1806FD04-7799-4C91-9AE4-74C922F94D6F}" srcOrd="0" destOrd="0" parTransId="{9C3CCC3D-7659-4FE3-819C-EA1B69762DB3}" sibTransId="{E01C381C-BEEA-486C-8042-C50E8D906FF2}"/>
    <dgm:cxn modelId="{CF986B6A-1CC7-48F2-B146-00396473BA6F}" type="presOf" srcId="{450DCF44-9F24-4318-A96C-122AE8D37C0A}" destId="{56619C42-0A5E-4910-BBEF-09277B86A887}" srcOrd="0" destOrd="2" presId="urn:microsoft.com/office/officeart/2005/8/layout/hList1"/>
    <dgm:cxn modelId="{A526896C-A176-49FC-AC8B-3C575B16918D}" srcId="{54CDA7AF-EC95-4A4B-B7DA-D7288D11C101}" destId="{9D9FA300-6570-480E-B206-04A6CDF93436}" srcOrd="1" destOrd="0" parTransId="{9312E0F3-EE9D-41CF-816E-8EC872343990}" sibTransId="{76936DBD-1C92-418A-B887-1983C6A44C4F}"/>
    <dgm:cxn modelId="{D8EEAF6D-A5B0-4086-B92B-452CE68F8AA8}" srcId="{232A3633-A691-4A11-9169-77AA581D71C6}" destId="{5200FF01-BC5C-448A-97C1-7D256970AAA9}" srcOrd="3" destOrd="0" parTransId="{E9D4B67B-4972-472C-B643-BF3210B88A51}" sibTransId="{4F5BAD12-E079-4D8B-86B2-4B7964414E6E}"/>
    <dgm:cxn modelId="{E39A0070-3509-4FFE-9537-51209E11C17E}" srcId="{EF9102F3-574C-4902-95A5-06BF8D0428C8}" destId="{B8E14284-CD42-44ED-961F-AD7BFE16A73F}" srcOrd="0" destOrd="0" parTransId="{5FA41412-62B9-401C-9F47-5F21F9900CB3}" sibTransId="{16F59772-7855-44FB-BD2F-439303F4B1AD}"/>
    <dgm:cxn modelId="{36AE4650-F35A-4F9F-8894-0366BBB45BC8}" type="presOf" srcId="{793828A8-1D64-4511-831F-9F9B394270DE}" destId="{5A6F6301-67F2-4062-BFFC-8514B025F351}" srcOrd="0" destOrd="0" presId="urn:microsoft.com/office/officeart/2005/8/layout/hList1"/>
    <dgm:cxn modelId="{D501A370-3F60-4A8F-ABE7-D292A52F5A7C}" srcId="{793828A8-1D64-4511-831F-9F9B394270DE}" destId="{232A3633-A691-4A11-9169-77AA581D71C6}" srcOrd="3" destOrd="0" parTransId="{A0FE4389-879A-4958-80AD-07A1803E8CCC}" sibTransId="{9695544D-EEFC-4F7C-8C85-6BC97D2BE0C8}"/>
    <dgm:cxn modelId="{911B4774-AF70-47EF-AACF-D53BD45AB5B6}" srcId="{232A3633-A691-4A11-9169-77AA581D71C6}" destId="{76CAFCAA-757B-453B-AC99-B93A9D86FD69}" srcOrd="1" destOrd="0" parTransId="{0F0A4A9E-1091-44EA-BABB-14D92BAC37E3}" sibTransId="{8EF86171-1725-4705-BD6B-2FB1A79B8D28}"/>
    <dgm:cxn modelId="{21B97156-DC27-48BF-B47D-723F9C9C8E35}" type="presOf" srcId="{1806FD04-7799-4C91-9AE4-74C922F94D6F}" destId="{D67D6447-2F70-499D-934D-3DDCD19FA1B8}" srcOrd="0" destOrd="0" presId="urn:microsoft.com/office/officeart/2005/8/layout/hList1"/>
    <dgm:cxn modelId="{5F02A57B-21AC-4AF5-AD2F-A414307CD700}" type="presOf" srcId="{9CBB9502-9F1A-485E-96D0-EE8CB431A498}" destId="{56619C42-0A5E-4910-BBEF-09277B86A887}" srcOrd="0" destOrd="5" presId="urn:microsoft.com/office/officeart/2005/8/layout/hList1"/>
    <dgm:cxn modelId="{CF8DB583-D7C7-4D8D-A0DD-512840C45E73}" type="presOf" srcId="{B8E14284-CD42-44ED-961F-AD7BFE16A73F}" destId="{2FB3AF7A-DEC4-4222-BF12-2C433D9D8EC3}" srcOrd="0" destOrd="0" presId="urn:microsoft.com/office/officeart/2005/8/layout/hList1"/>
    <dgm:cxn modelId="{0A917286-53C4-4F9A-A1C5-EA87D719FB0F}" type="presOf" srcId="{E85BA73C-B0E0-4DF8-B1F7-586F04C2A3A2}" destId="{BB037A3D-84D4-44F0-9CE3-5239F9AF1ED5}" srcOrd="0" destOrd="0" presId="urn:microsoft.com/office/officeart/2005/8/layout/hList1"/>
    <dgm:cxn modelId="{5848D897-9730-4198-B8B5-3E9D101846B5}" srcId="{1806FD04-7799-4C91-9AE4-74C922F94D6F}" destId="{EB46C558-F145-4352-A481-467A65C3DDE4}" srcOrd="4" destOrd="0" parTransId="{05CA2DC7-F6EE-47CF-801D-21AB600AE65D}" sibTransId="{31F73904-7014-4FE5-865C-36933A508974}"/>
    <dgm:cxn modelId="{91A640AE-58F7-4AC4-AE3A-07BC43B1E2B2}" type="presOf" srcId="{232A3633-A691-4A11-9169-77AA581D71C6}" destId="{4F841D47-1080-4797-8D9E-8B6CB6FF3A4F}" srcOrd="0" destOrd="0" presId="urn:microsoft.com/office/officeart/2005/8/layout/hList1"/>
    <dgm:cxn modelId="{2AA8F8B4-C8DD-4D24-B6EA-4E72E1BB3D27}" type="presOf" srcId="{409D12F7-FF3B-481D-AEF3-30816C11E0A1}" destId="{FDA76938-05BC-44DB-8473-672DE27EAEA9}" srcOrd="0" destOrd="5" presId="urn:microsoft.com/office/officeart/2005/8/layout/hList1"/>
    <dgm:cxn modelId="{8FD242B5-40A3-4DAF-AFCD-87ED2A9F316B}" type="presOf" srcId="{BBE0A11D-0E0A-444B-890A-B50C16BC9F31}" destId="{56619C42-0A5E-4910-BBEF-09277B86A887}" srcOrd="0" destOrd="4" presId="urn:microsoft.com/office/officeart/2005/8/layout/hList1"/>
    <dgm:cxn modelId="{5CBC28C1-2C12-48BF-AAF5-D3305F5743A8}" srcId="{EF9102F3-574C-4902-95A5-06BF8D0428C8}" destId="{F29F46E9-186E-4169-9DE3-7B1DFB1E57E6}" srcOrd="2" destOrd="0" parTransId="{F540326B-6212-46EF-BC1E-4661B6B77A18}" sibTransId="{D6B6C5C3-A285-4859-9E7B-598A3B2AE9AC}"/>
    <dgm:cxn modelId="{B12554CB-12D2-45D2-942F-128DE4B741ED}" srcId="{1806FD04-7799-4C91-9AE4-74C922F94D6F}" destId="{2E5925CA-F610-4805-BB54-0F57F3556548}" srcOrd="2" destOrd="0" parTransId="{7EA9C6B7-21EE-4599-A30E-640C2ACB0089}" sibTransId="{446A4DC2-2EB4-400D-9BFD-A34D0A6F083C}"/>
    <dgm:cxn modelId="{EA0676CF-C7F1-4535-A264-E898B2B14D74}" srcId="{793828A8-1D64-4511-831F-9F9B394270DE}" destId="{EF9102F3-574C-4902-95A5-06BF8D0428C8}" srcOrd="1" destOrd="0" parTransId="{F059AD40-F242-4F75-AE1F-0271FE5CC7AF}" sibTransId="{17B56717-91FE-4069-8999-060BF56327B0}"/>
    <dgm:cxn modelId="{E23BABD3-C261-4C88-B89A-A054340175AE}" srcId="{232A3633-A691-4A11-9169-77AA581D71C6}" destId="{9CBB9502-9F1A-485E-96D0-EE8CB431A498}" srcOrd="5" destOrd="0" parTransId="{856378D4-9F8B-4FB4-9511-A381607503F9}" sibTransId="{46DD4ED2-ADD3-4AF5-A076-301D8DA64651}"/>
    <dgm:cxn modelId="{23F3D8D4-681B-4085-8314-BA7E71E470B2}" srcId="{1806FD04-7799-4C91-9AE4-74C922F94D6F}" destId="{1D4B2257-EFA0-41E9-925A-388E7D669C4E}" srcOrd="3" destOrd="0" parTransId="{77FE3864-8F18-47CD-BE28-095A341D7329}" sibTransId="{F52CF624-DAAC-4E29-8D84-A0B6217765DA}"/>
    <dgm:cxn modelId="{668370D7-C17C-448D-AF6A-F1BD22AA665F}" srcId="{54CDA7AF-EC95-4A4B-B7DA-D7288D11C101}" destId="{E85BA73C-B0E0-4DF8-B1F7-586F04C2A3A2}" srcOrd="0" destOrd="0" parTransId="{DB88A345-E613-4347-8FBA-30F492F4BB88}" sibTransId="{4C3C7EBD-464F-4BC2-9272-FAF911A32B27}"/>
    <dgm:cxn modelId="{A7E427D9-45E9-407F-B382-75DA0231764C}" srcId="{54CDA7AF-EC95-4A4B-B7DA-D7288D11C101}" destId="{EB83B1BA-DE49-4995-9E5D-F9CA6576B6C1}" srcOrd="2" destOrd="0" parTransId="{E3050ECC-EB88-4C96-A90B-0085D37168C8}" sibTransId="{C020E918-8D4F-4465-BE8C-1532E7C5CDF1}"/>
    <dgm:cxn modelId="{FD6676DC-F6B5-4A58-B97B-1A1F943415EC}" srcId="{232A3633-A691-4A11-9169-77AA581D71C6}" destId="{450DCF44-9F24-4318-A96C-122AE8D37C0A}" srcOrd="2" destOrd="0" parTransId="{A24FC7C5-7E7D-4CE0-AF93-104CD03382ED}" sibTransId="{C6139A3E-83CF-41E9-B877-C438274FD98C}"/>
    <dgm:cxn modelId="{7AD153DF-A2B8-4D96-9197-CDA3DFAE7B5A}" type="presOf" srcId="{F29F46E9-186E-4169-9DE3-7B1DFB1E57E6}" destId="{2FB3AF7A-DEC4-4222-BF12-2C433D9D8EC3}" srcOrd="0" destOrd="2" presId="urn:microsoft.com/office/officeart/2005/8/layout/hList1"/>
    <dgm:cxn modelId="{6B5485E0-BF92-4FFA-A410-2DAF7754D687}" type="presOf" srcId="{FAD12876-46FE-48AB-BCEA-F7AD9C2561FF}" destId="{FDA76938-05BC-44DB-8473-672DE27EAEA9}" srcOrd="0" destOrd="1" presId="urn:microsoft.com/office/officeart/2005/8/layout/hList1"/>
    <dgm:cxn modelId="{96CAD5E1-004B-4A4C-A371-F94FFFBC446D}" type="presOf" srcId="{76CAFCAA-757B-453B-AC99-B93A9D86FD69}" destId="{56619C42-0A5E-4910-BBEF-09277B86A887}" srcOrd="0" destOrd="1" presId="urn:microsoft.com/office/officeart/2005/8/layout/hList1"/>
    <dgm:cxn modelId="{A4A82CE6-A66E-493E-92FD-7FB669B2B8A8}" srcId="{232A3633-A691-4A11-9169-77AA581D71C6}" destId="{013618F0-9B0B-4E5E-B2D3-9FC8F18E99D2}" srcOrd="6" destOrd="0" parTransId="{EE482F40-F442-4458-AF77-67FDE35EFDD7}" sibTransId="{98E14163-7C99-486C-9ACF-EEE7ACB2C497}"/>
    <dgm:cxn modelId="{BB14D1E8-DB9A-41D2-9DB6-17751E1A8DE5}" type="presOf" srcId="{E6C052D0-4EBC-46AA-AFDA-FE6A771F7AB6}" destId="{2FB3AF7A-DEC4-4222-BF12-2C433D9D8EC3}" srcOrd="0" destOrd="1" presId="urn:microsoft.com/office/officeart/2005/8/layout/hList1"/>
    <dgm:cxn modelId="{3481EBF9-A2C4-4B8E-93BA-19BA08A92B2E}" type="presOf" srcId="{1D4B2257-EFA0-41E9-925A-388E7D669C4E}" destId="{FDA76938-05BC-44DB-8473-672DE27EAEA9}" srcOrd="0" destOrd="3" presId="urn:microsoft.com/office/officeart/2005/8/layout/hList1"/>
    <dgm:cxn modelId="{3FC86CFB-0918-4052-997C-065C93DF2E15}" type="presOf" srcId="{E5D83614-1BB8-469C-B34B-F942A9094658}" destId="{56619C42-0A5E-4910-BBEF-09277B86A887}" srcOrd="0" destOrd="0" presId="urn:microsoft.com/office/officeart/2005/8/layout/hList1"/>
    <dgm:cxn modelId="{524AD742-3EB2-4F36-842A-273C7311E295}" type="presParOf" srcId="{5A6F6301-67F2-4062-BFFC-8514B025F351}" destId="{C3F98492-5E4A-4CD5-BAB8-982DFC011032}" srcOrd="0" destOrd="0" presId="urn:microsoft.com/office/officeart/2005/8/layout/hList1"/>
    <dgm:cxn modelId="{4B0E0511-2A02-4D68-A5C2-D9DBE2219DB2}" type="presParOf" srcId="{C3F98492-5E4A-4CD5-BAB8-982DFC011032}" destId="{D67D6447-2F70-499D-934D-3DDCD19FA1B8}" srcOrd="0" destOrd="0" presId="urn:microsoft.com/office/officeart/2005/8/layout/hList1"/>
    <dgm:cxn modelId="{F5240FD2-79EB-4081-A3A8-577007DC8EAD}" type="presParOf" srcId="{C3F98492-5E4A-4CD5-BAB8-982DFC011032}" destId="{FDA76938-05BC-44DB-8473-672DE27EAEA9}" srcOrd="1" destOrd="0" presId="urn:microsoft.com/office/officeart/2005/8/layout/hList1"/>
    <dgm:cxn modelId="{FB30099D-ED6E-412F-8740-31037F052FCF}" type="presParOf" srcId="{5A6F6301-67F2-4062-BFFC-8514B025F351}" destId="{1844CA5B-61CE-4D37-B38C-E77B25ED03A2}" srcOrd="1" destOrd="0" presId="urn:microsoft.com/office/officeart/2005/8/layout/hList1"/>
    <dgm:cxn modelId="{1821F55B-FDBF-45E3-92D8-7A158F7C0A64}" type="presParOf" srcId="{5A6F6301-67F2-4062-BFFC-8514B025F351}" destId="{D0B0379E-0EEE-4ABC-93CD-AF442A5424CD}" srcOrd="2" destOrd="0" presId="urn:microsoft.com/office/officeart/2005/8/layout/hList1"/>
    <dgm:cxn modelId="{60AFF8FB-F289-414A-A828-D3573B5F7642}" type="presParOf" srcId="{D0B0379E-0EEE-4ABC-93CD-AF442A5424CD}" destId="{1A71F1A6-3B22-4395-B6F3-0CDDBAB136EC}" srcOrd="0" destOrd="0" presId="urn:microsoft.com/office/officeart/2005/8/layout/hList1"/>
    <dgm:cxn modelId="{2FF650E3-CFB8-4AEF-9219-9ED3A3EFE4D7}" type="presParOf" srcId="{D0B0379E-0EEE-4ABC-93CD-AF442A5424CD}" destId="{2FB3AF7A-DEC4-4222-BF12-2C433D9D8EC3}" srcOrd="1" destOrd="0" presId="urn:microsoft.com/office/officeart/2005/8/layout/hList1"/>
    <dgm:cxn modelId="{3391A2D4-0804-4042-B7CF-0163FBDCB49E}" type="presParOf" srcId="{5A6F6301-67F2-4062-BFFC-8514B025F351}" destId="{E05B5635-6197-42DB-9E88-B6152241A154}" srcOrd="3" destOrd="0" presId="urn:microsoft.com/office/officeart/2005/8/layout/hList1"/>
    <dgm:cxn modelId="{0CD919CE-D118-4ADC-BA7F-EB9168526240}" type="presParOf" srcId="{5A6F6301-67F2-4062-BFFC-8514B025F351}" destId="{1B5F6DB7-3487-42EC-8DB4-FEB9F7E681E8}" srcOrd="4" destOrd="0" presId="urn:microsoft.com/office/officeart/2005/8/layout/hList1"/>
    <dgm:cxn modelId="{A900B359-9AFD-4E5F-8587-26D46671E2BE}" type="presParOf" srcId="{1B5F6DB7-3487-42EC-8DB4-FEB9F7E681E8}" destId="{2B3E40B1-95D1-4B21-B509-F20FE9F3839C}" srcOrd="0" destOrd="0" presId="urn:microsoft.com/office/officeart/2005/8/layout/hList1"/>
    <dgm:cxn modelId="{9793618A-0D4C-4ADF-8785-600021BFDB80}" type="presParOf" srcId="{1B5F6DB7-3487-42EC-8DB4-FEB9F7E681E8}" destId="{BB037A3D-84D4-44F0-9CE3-5239F9AF1ED5}" srcOrd="1" destOrd="0" presId="urn:microsoft.com/office/officeart/2005/8/layout/hList1"/>
    <dgm:cxn modelId="{6B656D76-A9FF-45E1-A47E-5D5D9B9A7B1E}" type="presParOf" srcId="{5A6F6301-67F2-4062-BFFC-8514B025F351}" destId="{B2F470B4-C548-4509-BB47-A089A57051F8}" srcOrd="5" destOrd="0" presId="urn:microsoft.com/office/officeart/2005/8/layout/hList1"/>
    <dgm:cxn modelId="{F7F3078E-E4AD-406B-8D40-19C00007F2CE}" type="presParOf" srcId="{5A6F6301-67F2-4062-BFFC-8514B025F351}" destId="{87818931-199F-46C3-A22B-EA18FE85DE69}" srcOrd="6" destOrd="0" presId="urn:microsoft.com/office/officeart/2005/8/layout/hList1"/>
    <dgm:cxn modelId="{789D27AC-DD46-40F2-94EC-BCEEAEA04E17}" type="presParOf" srcId="{87818931-199F-46C3-A22B-EA18FE85DE69}" destId="{4F841D47-1080-4797-8D9E-8B6CB6FF3A4F}" srcOrd="0" destOrd="0" presId="urn:microsoft.com/office/officeart/2005/8/layout/hList1"/>
    <dgm:cxn modelId="{524A0101-716D-47C0-B048-B38BCB490B00}" type="presParOf" srcId="{87818931-199F-46C3-A22B-EA18FE85DE69}" destId="{56619C42-0A5E-4910-BBEF-09277B86A8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7C1F-6454-4969-8CFA-350B42C72CF3}">
      <dsp:nvSpPr>
        <dsp:cNvPr id="0" name=""/>
        <dsp:cNvSpPr/>
      </dsp:nvSpPr>
      <dsp:spPr>
        <a:xfrm>
          <a:off x="1525753" y="2502736"/>
          <a:ext cx="622664" cy="177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32" y="0"/>
              </a:lnTo>
              <a:lnTo>
                <a:pt x="311332" y="1779718"/>
              </a:lnTo>
              <a:lnTo>
                <a:pt x="622664" y="1779718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789948" y="3345458"/>
        <a:ext cx="94274" cy="94274"/>
      </dsp:txXfrm>
    </dsp:sp>
    <dsp:sp modelId="{710A2F5E-F3EB-489A-892C-3CA369EAF88E}">
      <dsp:nvSpPr>
        <dsp:cNvPr id="0" name=""/>
        <dsp:cNvSpPr/>
      </dsp:nvSpPr>
      <dsp:spPr>
        <a:xfrm>
          <a:off x="1525753" y="2502736"/>
          <a:ext cx="622664" cy="59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32" y="0"/>
              </a:lnTo>
              <a:lnTo>
                <a:pt x="311332" y="593239"/>
              </a:lnTo>
              <a:lnTo>
                <a:pt x="622664" y="59323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/>
        </a:p>
      </dsp:txBody>
      <dsp:txXfrm>
        <a:off x="1815585" y="2777855"/>
        <a:ext cx="43001" cy="43001"/>
      </dsp:txXfrm>
    </dsp:sp>
    <dsp:sp modelId="{0058F928-7051-453F-9BA7-FE649427B41F}">
      <dsp:nvSpPr>
        <dsp:cNvPr id="0" name=""/>
        <dsp:cNvSpPr/>
      </dsp:nvSpPr>
      <dsp:spPr>
        <a:xfrm>
          <a:off x="1525753" y="1909496"/>
          <a:ext cx="622664" cy="593239"/>
        </a:xfrm>
        <a:custGeom>
          <a:avLst/>
          <a:gdLst/>
          <a:ahLst/>
          <a:cxnLst/>
          <a:rect l="0" t="0" r="0" b="0"/>
          <a:pathLst>
            <a:path>
              <a:moveTo>
                <a:pt x="0" y="593239"/>
              </a:moveTo>
              <a:lnTo>
                <a:pt x="311332" y="593239"/>
              </a:lnTo>
              <a:lnTo>
                <a:pt x="311332" y="0"/>
              </a:lnTo>
              <a:lnTo>
                <a:pt x="622664" y="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/>
        </a:p>
      </dsp:txBody>
      <dsp:txXfrm>
        <a:off x="1815585" y="2184616"/>
        <a:ext cx="43001" cy="43001"/>
      </dsp:txXfrm>
    </dsp:sp>
    <dsp:sp modelId="{ED38FCF5-336C-45FA-8C35-D5FA96BC0CD3}">
      <dsp:nvSpPr>
        <dsp:cNvPr id="0" name=""/>
        <dsp:cNvSpPr/>
      </dsp:nvSpPr>
      <dsp:spPr>
        <a:xfrm>
          <a:off x="1525753" y="779285"/>
          <a:ext cx="622664" cy="1723451"/>
        </a:xfrm>
        <a:custGeom>
          <a:avLst/>
          <a:gdLst/>
          <a:ahLst/>
          <a:cxnLst/>
          <a:rect l="0" t="0" r="0" b="0"/>
          <a:pathLst>
            <a:path>
              <a:moveTo>
                <a:pt x="0" y="1723451"/>
              </a:moveTo>
              <a:lnTo>
                <a:pt x="311332" y="1723451"/>
              </a:lnTo>
              <a:lnTo>
                <a:pt x="311332" y="0"/>
              </a:lnTo>
              <a:lnTo>
                <a:pt x="622664" y="0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/>
        </a:p>
      </dsp:txBody>
      <dsp:txXfrm>
        <a:off x="1791273" y="1595198"/>
        <a:ext cx="91624" cy="91624"/>
      </dsp:txXfrm>
    </dsp:sp>
    <dsp:sp modelId="{53B798EF-33FE-4266-B1A2-55E9B62805AF}">
      <dsp:nvSpPr>
        <dsp:cNvPr id="0" name=""/>
        <dsp:cNvSpPr/>
      </dsp:nvSpPr>
      <dsp:spPr>
        <a:xfrm rot="16200000">
          <a:off x="-672055" y="2028144"/>
          <a:ext cx="3446434" cy="949183"/>
        </a:xfrm>
        <a:prstGeom prst="rect">
          <a:avLst/>
        </a:prstGeom>
        <a:solidFill>
          <a:srgbClr val="2B96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800" kern="1200" dirty="0"/>
            <a:t>REAL - TIME</a:t>
          </a:r>
        </a:p>
      </dsp:txBody>
      <dsp:txXfrm>
        <a:off x="-672055" y="2028144"/>
        <a:ext cx="3446434" cy="949183"/>
      </dsp:txXfrm>
    </dsp:sp>
    <dsp:sp modelId="{7C79C9CE-EF34-4DDB-9B39-8EAE4F50D4E8}">
      <dsp:nvSpPr>
        <dsp:cNvPr id="0" name=""/>
        <dsp:cNvSpPr/>
      </dsp:nvSpPr>
      <dsp:spPr>
        <a:xfrm>
          <a:off x="2148417" y="304693"/>
          <a:ext cx="5899432" cy="94918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9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Dibutuhkan pendataan terkait produksi, stok dan penyebaran benih hortikultura di produsen benih</a:t>
          </a:r>
        </a:p>
      </dsp:txBody>
      <dsp:txXfrm>
        <a:off x="2148417" y="304693"/>
        <a:ext cx="5899432" cy="949183"/>
      </dsp:txXfrm>
    </dsp:sp>
    <dsp:sp modelId="{9A91CD09-A881-45C3-AD18-2735C014A873}">
      <dsp:nvSpPr>
        <dsp:cNvPr id="0" name=""/>
        <dsp:cNvSpPr/>
      </dsp:nvSpPr>
      <dsp:spPr>
        <a:xfrm>
          <a:off x="2148417" y="1434905"/>
          <a:ext cx="5899432" cy="94918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9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Dibutuhkan Publikasi standar mutu benih hortikultura hingga mencapai standar, dan data varietas yang sudah mendapat sertifikasi dan dapat disebar</a:t>
          </a:r>
        </a:p>
      </dsp:txBody>
      <dsp:txXfrm>
        <a:off x="2148417" y="1434905"/>
        <a:ext cx="5899432" cy="949183"/>
      </dsp:txXfrm>
    </dsp:sp>
    <dsp:sp modelId="{6806F23A-6B92-4C5B-9726-F41580422B45}">
      <dsp:nvSpPr>
        <dsp:cNvPr id="0" name=""/>
        <dsp:cNvSpPr/>
      </dsp:nvSpPr>
      <dsp:spPr>
        <a:xfrm>
          <a:off x="2148417" y="2621384"/>
          <a:ext cx="5953790" cy="94918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9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Dibutuhkan inventarisir kelembagaan Perbenihan Hortikultura </a:t>
          </a:r>
        </a:p>
      </dsp:txBody>
      <dsp:txXfrm>
        <a:off x="2148417" y="2621384"/>
        <a:ext cx="5953790" cy="949183"/>
      </dsp:txXfrm>
    </dsp:sp>
    <dsp:sp modelId="{C031846E-C756-49B3-8FDB-54C9F27EF8D2}">
      <dsp:nvSpPr>
        <dsp:cNvPr id="0" name=""/>
        <dsp:cNvSpPr/>
      </dsp:nvSpPr>
      <dsp:spPr>
        <a:xfrm>
          <a:off x="2148417" y="3807863"/>
          <a:ext cx="5904631" cy="94918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9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Dibutuhkan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aplikasi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yang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langsung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menyentuh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kebutuhan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Pimpinan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dan</a:t>
          </a:r>
          <a:r>
            <a:rPr lang="en-US" sz="20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Publik</a:t>
          </a:r>
          <a:endParaRPr lang="id-ID" sz="2000" b="1" kern="1200" dirty="0">
            <a:solidFill>
              <a:schemeClr val="bg1"/>
            </a:solidFill>
            <a:latin typeface="Tw Cen MT" panose="020B0602020104020603" pitchFamily="34" charset="0"/>
          </a:endParaRPr>
        </a:p>
      </dsp:txBody>
      <dsp:txXfrm>
        <a:off x="2148417" y="3807863"/>
        <a:ext cx="5904631" cy="949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D6447-2F70-499D-934D-3DDCD19FA1B8}">
      <dsp:nvSpPr>
        <dsp:cNvPr id="0" name=""/>
        <dsp:cNvSpPr/>
      </dsp:nvSpPr>
      <dsp:spPr>
        <a:xfrm>
          <a:off x="4294" y="109939"/>
          <a:ext cx="2582387" cy="653068"/>
        </a:xfrm>
        <a:prstGeom prst="rect">
          <a:avLst/>
        </a:prstGeom>
        <a:solidFill>
          <a:srgbClr val="5D737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latin typeface="Tw Cen MT" panose="020B0602020104020603" pitchFamily="34" charset="0"/>
            </a:rPr>
            <a:t>Pelaporan Produksi dan Stok Benih Hortikultura</a:t>
          </a:r>
          <a:endParaRPr lang="en-US" sz="1800" kern="1200" dirty="0">
            <a:latin typeface="Tw Cen MT" panose="020B0602020104020603" pitchFamily="34" charset="0"/>
          </a:endParaRPr>
        </a:p>
      </dsp:txBody>
      <dsp:txXfrm>
        <a:off x="4294" y="109939"/>
        <a:ext cx="2582387" cy="653068"/>
      </dsp:txXfrm>
    </dsp:sp>
    <dsp:sp modelId="{FDA76938-05BC-44DB-8473-672DE27EAEA9}">
      <dsp:nvSpPr>
        <dsp:cNvPr id="0" name=""/>
        <dsp:cNvSpPr/>
      </dsp:nvSpPr>
      <dsp:spPr>
        <a:xfrm>
          <a:off x="4294" y="763007"/>
          <a:ext cx="2582387" cy="4545719"/>
        </a:xfrm>
        <a:prstGeom prst="rect">
          <a:avLst/>
        </a:prstGeom>
        <a:solidFill>
          <a:srgbClr val="2B96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Lokasi Produksi</a:t>
          </a:r>
          <a:endParaRPr lang="en-US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Penentuan Target Produksi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Kondisi Produksi (Metode Perbanyakan 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Penyediaan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Bahan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(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Batang Bawah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Entress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Anakan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dll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)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Progress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Perbanyakan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Benih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, 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Jumlah Kegagalan, Jumlah Beni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h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Berlabel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)</a:t>
          </a:r>
          <a:endParaRPr lang="en-US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Sertifikasi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Benih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Siap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Salur</a:t>
          </a:r>
          <a:endParaRPr lang="id-ID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Kondisi Stok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(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Jumlah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Stok di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produsen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)</a:t>
          </a:r>
          <a:endParaRPr lang="id-ID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QR Code Benih Siap Salur</a:t>
          </a:r>
        </a:p>
      </dsp:txBody>
      <dsp:txXfrm>
        <a:off x="4294" y="763007"/>
        <a:ext cx="2582387" cy="4545719"/>
      </dsp:txXfrm>
    </dsp:sp>
    <dsp:sp modelId="{1A71F1A6-3B22-4395-B6F3-0CDDBAB136EC}">
      <dsp:nvSpPr>
        <dsp:cNvPr id="0" name=""/>
        <dsp:cNvSpPr/>
      </dsp:nvSpPr>
      <dsp:spPr>
        <a:xfrm>
          <a:off x="2948216" y="109939"/>
          <a:ext cx="2582387" cy="653068"/>
        </a:xfrm>
        <a:prstGeom prst="rect">
          <a:avLst/>
        </a:prstGeom>
        <a:solidFill>
          <a:srgbClr val="5D737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w Cen MT" panose="020B0602020104020603" pitchFamily="34" charset="0"/>
            </a:rPr>
            <a:t>Inventaris</a:t>
          </a:r>
          <a:r>
            <a:rPr lang="en-US" sz="1800" b="1" kern="1200" dirty="0"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latin typeface="Tw Cen MT" panose="020B0602020104020603" pitchFamily="34" charset="0"/>
            </a:rPr>
            <a:t>Pohon</a:t>
          </a:r>
          <a:r>
            <a:rPr lang="en-US" sz="1800" b="1" kern="1200" dirty="0"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latin typeface="Tw Cen MT" panose="020B0602020104020603" pitchFamily="34" charset="0"/>
            </a:rPr>
            <a:t>Induk</a:t>
          </a:r>
          <a:endParaRPr lang="en-US" sz="1800" kern="1200" dirty="0">
            <a:latin typeface="Tw Cen MT" panose="020B0602020104020603" pitchFamily="34" charset="0"/>
          </a:endParaRPr>
        </a:p>
      </dsp:txBody>
      <dsp:txXfrm>
        <a:off x="2948216" y="109939"/>
        <a:ext cx="2582387" cy="653068"/>
      </dsp:txXfrm>
    </dsp:sp>
    <dsp:sp modelId="{2FB3AF7A-DEC4-4222-BF12-2C433D9D8EC3}">
      <dsp:nvSpPr>
        <dsp:cNvPr id="0" name=""/>
        <dsp:cNvSpPr/>
      </dsp:nvSpPr>
      <dsp:spPr>
        <a:xfrm>
          <a:off x="2948216" y="763007"/>
          <a:ext cx="2582387" cy="4545719"/>
        </a:xfrm>
        <a:prstGeom prst="rect">
          <a:avLst/>
        </a:prstGeom>
        <a:solidFill>
          <a:srgbClr val="2B96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Inventaris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Lembaga Sertifikasi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(BPSB dan LSSM)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solidFill>
                <a:schemeClr val="bg1"/>
              </a:solidFill>
              <a:latin typeface="Tw Cen MT" panose="020B0602020104020603" pitchFamily="34" charset="0"/>
            </a:rPr>
            <a:t>Pengawasan Kondisi Pohon Induk</a:t>
          </a:r>
          <a:endParaRPr lang="en-US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QR Code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Pohon</a:t>
          </a: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Induk</a:t>
          </a:r>
          <a:endParaRPr lang="en-US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</dsp:txBody>
      <dsp:txXfrm>
        <a:off x="2948216" y="763007"/>
        <a:ext cx="2582387" cy="4545719"/>
      </dsp:txXfrm>
    </dsp:sp>
    <dsp:sp modelId="{2B3E40B1-95D1-4B21-B509-F20FE9F3839C}">
      <dsp:nvSpPr>
        <dsp:cNvPr id="0" name=""/>
        <dsp:cNvSpPr/>
      </dsp:nvSpPr>
      <dsp:spPr>
        <a:xfrm>
          <a:off x="5892138" y="109939"/>
          <a:ext cx="2582387" cy="653068"/>
        </a:xfrm>
        <a:prstGeom prst="rect">
          <a:avLst/>
        </a:prstGeom>
        <a:solidFill>
          <a:srgbClr val="5D737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w Cen MT" panose="020B0602020104020603" pitchFamily="34" charset="0"/>
            </a:rPr>
            <a:t>Kultivar</a:t>
          </a:r>
          <a:r>
            <a:rPr lang="en-US" sz="1800" b="1" kern="1200" dirty="0">
              <a:latin typeface="Tw Cen MT" panose="020B0602020104020603" pitchFamily="34" charset="0"/>
            </a:rPr>
            <a:t> </a:t>
          </a:r>
          <a:r>
            <a:rPr lang="id-ID" sz="1800" b="1" kern="1200" dirty="0">
              <a:latin typeface="Tw Cen MT" panose="020B0602020104020603" pitchFamily="34" charset="0"/>
            </a:rPr>
            <a:t>Hortikultura</a:t>
          </a:r>
          <a:endParaRPr lang="en-US" sz="1800" kern="1200" dirty="0">
            <a:latin typeface="Tw Cen MT" panose="020B0602020104020603" pitchFamily="34" charset="0"/>
          </a:endParaRPr>
        </a:p>
      </dsp:txBody>
      <dsp:txXfrm>
        <a:off x="5892138" y="109939"/>
        <a:ext cx="2582387" cy="653068"/>
      </dsp:txXfrm>
    </dsp:sp>
    <dsp:sp modelId="{BB037A3D-84D4-44F0-9CE3-5239F9AF1ED5}">
      <dsp:nvSpPr>
        <dsp:cNvPr id="0" name=""/>
        <dsp:cNvSpPr/>
      </dsp:nvSpPr>
      <dsp:spPr>
        <a:xfrm>
          <a:off x="5892138" y="763007"/>
          <a:ext cx="2582387" cy="4545719"/>
        </a:xfrm>
        <a:prstGeom prst="rect">
          <a:avLst/>
        </a:prstGeom>
        <a:solidFill>
          <a:srgbClr val="2B96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Database </a:t>
          </a:r>
          <a:r>
            <a:rPr lang="en-US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Varietas</a:t>
          </a:r>
          <a:endParaRPr lang="en-US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>
              <a:solidFill>
                <a:schemeClr val="bg1"/>
              </a:solidFill>
              <a:latin typeface="Tw Cen MT" panose="020B0602020104020603" pitchFamily="34" charset="0"/>
            </a:rPr>
            <a:t>Penyebaran Varietas</a:t>
          </a:r>
          <a:endParaRPr lang="id-ID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Status Pendaftaran Varietas</a:t>
          </a:r>
        </a:p>
      </dsp:txBody>
      <dsp:txXfrm>
        <a:off x="5892138" y="763007"/>
        <a:ext cx="2582387" cy="4545719"/>
      </dsp:txXfrm>
    </dsp:sp>
    <dsp:sp modelId="{4F841D47-1080-4797-8D9E-8B6CB6FF3A4F}">
      <dsp:nvSpPr>
        <dsp:cNvPr id="0" name=""/>
        <dsp:cNvSpPr/>
      </dsp:nvSpPr>
      <dsp:spPr>
        <a:xfrm>
          <a:off x="8836060" y="109939"/>
          <a:ext cx="2582387" cy="653068"/>
        </a:xfrm>
        <a:prstGeom prst="rect">
          <a:avLst/>
        </a:prstGeom>
        <a:solidFill>
          <a:srgbClr val="5D737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Produsen Benih Hortikultura</a:t>
          </a:r>
          <a:endParaRPr lang="en-US" sz="1800" kern="1200" dirty="0"/>
        </a:p>
      </dsp:txBody>
      <dsp:txXfrm>
        <a:off x="8836060" y="109939"/>
        <a:ext cx="2582387" cy="653068"/>
      </dsp:txXfrm>
    </dsp:sp>
    <dsp:sp modelId="{56619C42-0A5E-4910-BBEF-09277B86A887}">
      <dsp:nvSpPr>
        <dsp:cNvPr id="0" name=""/>
        <dsp:cNvSpPr/>
      </dsp:nvSpPr>
      <dsp:spPr>
        <a:xfrm>
          <a:off x="8836060" y="763007"/>
          <a:ext cx="2582387" cy="4545719"/>
        </a:xfrm>
        <a:prstGeom prst="rect">
          <a:avLst/>
        </a:prstGeom>
        <a:solidFill>
          <a:srgbClr val="2B9699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 err="1">
              <a:solidFill>
                <a:schemeClr val="bg1"/>
              </a:solidFill>
              <a:latin typeface="Tw Cen MT" panose="020B0602020104020603" pitchFamily="34" charset="0"/>
            </a:rPr>
            <a:t>No</a:t>
          </a: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 Registrasi</a:t>
          </a:r>
          <a:endParaRPr lang="en-US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Balai Benih Hortikultura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Penangkar Benih Umum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UPBS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>
              <a:solidFill>
                <a:schemeClr val="bg1"/>
              </a:solidFill>
              <a:latin typeface="Tw Cen MT" panose="020B0602020104020603" pitchFamily="34" charset="0"/>
            </a:rPr>
            <a:t>Mitra Swasta</a:t>
          </a:r>
          <a:endParaRPr lang="id-ID" sz="1800" b="1" kern="1200" dirty="0">
            <a:solidFill>
              <a:schemeClr val="bg1"/>
            </a:solidFill>
            <a:latin typeface="Tw Cen MT" panose="020B06020201040206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Sertifikat Kompetensi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solidFill>
                <a:schemeClr val="bg1"/>
              </a:solidFill>
              <a:latin typeface="Tw Cen MT" panose="020B0602020104020603" pitchFamily="34" charset="0"/>
            </a:rPr>
            <a:t>Qr Code Produsen Benih</a:t>
          </a:r>
        </a:p>
      </dsp:txBody>
      <dsp:txXfrm>
        <a:off x="8836060" y="763007"/>
        <a:ext cx="2582387" cy="454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EB09-233E-4ED6-91BA-08A71DBF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1F32A-F44A-4A36-9365-8A89E2C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DFA6-013D-46F0-9E60-BCEC6875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EDB1-2694-4624-B4BF-F6CCF430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841A-03D0-4E95-871A-0D850AB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99FE-F891-4B1F-808F-D2D5AA86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BD31B-F732-4A69-ACB8-4D2903CA6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5219-D0B1-487E-B810-75CF5D8D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EEC6A-40E0-4E4B-A109-18E471D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52974-162D-4305-A3ED-3C404CA7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E7E85-3601-4BC4-8529-E86252F20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0DDB3-5307-49F5-AD2A-A599907B3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E3A5-7BA1-4BB2-B523-BB8086DD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97058-67A4-43D0-914F-27FE77F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8C88-7007-4AAC-97D9-A627FFED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1C35-2555-482C-924D-1506BC60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419D-7E48-4993-A144-88395619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1F7A-09BA-479D-8726-8AC0A0F1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BEA92-7CD6-4C2F-A2CE-F88E500C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3B96-DAEA-4303-B7E5-51E98311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94A2-671E-4242-AA5D-0E9440D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C97DE-E222-4D4F-999B-249AAB9E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0627-D71C-4EF6-BF6F-04F5720D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CF77-F5F3-4ABA-A843-C78666EE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6CE8-DF88-4D18-BF39-640969B3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A591-CF89-44E0-92CA-DEFE5CC2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ADBF-FEF9-42C3-9222-8AD858CB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CD8D8-7987-410E-B788-6C579DDC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5BA80-2552-4325-80C2-2CF21045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FAEE3-CCE8-4ED1-A5E3-22208524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B289B-CA34-46F3-97CE-C946FF54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F5FC-64C3-4A08-AECF-FD9C29C2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0320-F0E7-405D-9BF0-9A30B0B5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39D69-E7AA-43DA-8303-2E2CC00BD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7CA85-D2CB-4026-9E13-62215A2F5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4D0B8-3B4D-4AF0-9E31-91DB3E945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3A4F8-F5BC-494E-8421-E5DFEB3D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BB3D8-AACF-4DDD-BD51-7CE62F2B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EA4CA-1D94-4A51-9D9E-E902DC14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64E1-25A7-4192-A3F7-EEC16A65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7A77E-0334-422A-89C1-2F6CFF2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C8065-CCE6-4811-B308-633EF71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7B9B8-0318-49CF-8001-1310E7A1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B4B7F-C9EB-44CB-9C5A-C575CB89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B467C-FDA1-4F85-814E-B96B3D11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4E0C2-576B-4D58-9F52-D78326DC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89E7-11E2-4A9F-8E2A-C3E31D92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57F2-8331-49A9-9E1A-B888C604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43361-48F3-4E4A-BF2B-29A30F494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330C4-BDF4-4063-97F2-D23A730E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0E0B7-0CAC-43FD-87A0-52ECB50D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D3E9E-DAD8-4DD1-AF5F-349705EA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8CAC-7735-4A56-B13D-A45C37D8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884AD-1483-4186-8470-C14341CD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38D3F-5F4F-45FD-88CA-675D4AB4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F5786-9DA1-4681-9F13-A83DB8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D90A9-293D-4FA4-A198-6B747205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FBDDB-CB04-48EF-B247-6E7F04F6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D9EBD-FAD6-41CB-B1DC-E5062962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A6CD-875B-4256-A950-1B53FF34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D91B-7DF0-414E-8A03-38E016513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B745-4458-4710-BCF8-CA513F9A0C4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CB31-45F0-4B03-BCD8-8D8EE73FB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AC33D-CF5D-4E22-9220-88F13F51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CB42C-EBF2-4181-9E4D-E144FCE4B0A8}"/>
              </a:ext>
            </a:extLst>
          </p:cNvPr>
          <p:cNvSpPr txBox="1"/>
          <p:nvPr/>
        </p:nvSpPr>
        <p:spPr>
          <a:xfrm>
            <a:off x="2424814" y="1338291"/>
            <a:ext cx="727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5969"/>
                </a:solidFill>
              </a:rPr>
              <a:t>DIGITALISASI PERBENIHAN HORTIKULTURA</a:t>
            </a:r>
            <a:endParaRPr lang="en-US" sz="60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4038080" y="4639716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E2F88F7-964F-4846-B825-2B643081D49B}"/>
              </a:ext>
            </a:extLst>
          </p:cNvPr>
          <p:cNvSpPr txBox="1"/>
          <p:nvPr/>
        </p:nvSpPr>
        <p:spPr>
          <a:xfrm>
            <a:off x="2468900" y="3173669"/>
            <a:ext cx="727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C4C4C"/>
                </a:solidFill>
                <a:latin typeface="Tw Cen MT" panose="020B0602020104020603" pitchFamily="34" charset="0"/>
              </a:rPr>
              <a:t>PROSEED – HORTI</a:t>
            </a:r>
          </a:p>
          <a:p>
            <a:pPr algn="ctr"/>
            <a:r>
              <a:rPr lang="en-US" sz="3600" dirty="0">
                <a:solidFill>
                  <a:srgbClr val="4C4C4C"/>
                </a:solidFill>
                <a:latin typeface="Tw Cen MT" panose="020B0602020104020603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62647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6" y="104959"/>
            <a:ext cx="2593318" cy="1574754"/>
          </a:xfrm>
        </p:spPr>
        <p:txBody>
          <a:bodyPr>
            <a:noAutofit/>
          </a:bodyPr>
          <a:lstStyle/>
          <a:p>
            <a:r>
              <a:rPr lang="id-ID" sz="2400" b="1" dirty="0">
                <a:solidFill>
                  <a:srgbClr val="2B9699"/>
                </a:solidFill>
                <a:latin typeface="Tw Cen MT" panose="020B0602020104020603" pitchFamily="34" charset="0"/>
              </a:rPr>
              <a:t>ALUR PELAPORAN PRODUKSI DAN STOK BENIH HORTIKULTURA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7F4972-A026-AD28-974E-309351B7A32C}"/>
              </a:ext>
            </a:extLst>
          </p:cNvPr>
          <p:cNvGrpSpPr/>
          <p:nvPr/>
        </p:nvGrpSpPr>
        <p:grpSpPr>
          <a:xfrm>
            <a:off x="310899" y="-589"/>
            <a:ext cx="11828294" cy="6764459"/>
            <a:chOff x="310899" y="-589"/>
            <a:chExt cx="11828294" cy="6764459"/>
          </a:xfrm>
        </p:grpSpPr>
        <p:sp>
          <p:nvSpPr>
            <p:cNvPr id="38" name="Rectangle 37"/>
            <p:cNvSpPr/>
            <p:nvPr/>
          </p:nvSpPr>
          <p:spPr>
            <a:xfrm>
              <a:off x="5214556" y="1263410"/>
              <a:ext cx="2564419" cy="24649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5125452" y="977289"/>
              <a:ext cx="2593318" cy="2996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</a:t>
              </a:r>
              <a:r>
                <a:rPr lang="en-US" sz="1200" b="1" dirty="0"/>
                <a:t>PUSAT</a:t>
              </a:r>
              <a:endParaRPr lang="id-ID" sz="12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59775" y="262908"/>
              <a:ext cx="4279418" cy="650096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96129" y="4298880"/>
              <a:ext cx="2564419" cy="24649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8002" y="258145"/>
              <a:ext cx="2579023" cy="65057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40225" y="2658686"/>
              <a:ext cx="2326341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REALISASI PRODUKSI HINGGA PTM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71437" y="393769"/>
              <a:ext cx="2303929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PENENTUAN TARGET PRODUKSI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23366" y="491750"/>
              <a:ext cx="3630707" cy="789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/>
                <a:t>LOKASI PRODUKSI A</a:t>
              </a:r>
            </a:p>
            <a:p>
              <a:pPr algn="ctr"/>
              <a:r>
                <a:rPr lang="id-ID" sz="1400" dirty="0"/>
                <a:t>REALISASI PRODUKSI</a:t>
              </a:r>
            </a:p>
            <a:p>
              <a:pPr algn="ctr"/>
              <a:r>
                <a:rPr lang="id-ID" sz="1400" dirty="0"/>
                <a:t>(MENGGUNAKAN BATANG BAWAH)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3365" y="3505085"/>
              <a:ext cx="3630707" cy="793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/>
                <a:t>LOKASI PRODUKSI B</a:t>
              </a:r>
            </a:p>
            <a:p>
              <a:pPr algn="ctr"/>
              <a:r>
                <a:rPr lang="id-ID" sz="1400" dirty="0"/>
                <a:t>REALISASI PRODUKSI</a:t>
              </a:r>
            </a:p>
            <a:p>
              <a:pPr algn="ctr"/>
              <a:r>
                <a:rPr lang="id-ID" sz="1400" dirty="0"/>
                <a:t>(TIDAK MENGGUNAKAN BATANG BAWAH)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97855" y="2687461"/>
              <a:ext cx="1865214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VALIDASI TARGET PRODUKSI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1436" y="954272"/>
              <a:ext cx="2303929" cy="3504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Tanggal Penentuan Target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b="1" dirty="0">
                  <a:solidFill>
                    <a:schemeClr val="accent1">
                      <a:lumMod val="75000"/>
                    </a:schemeClr>
                  </a:solidFill>
                </a:rPr>
                <a:t>Target Lokasi Produksi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Target Komoditas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Target Varietas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Target Kelas Benih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Target Metode Perbanyakan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Tanggal Target Mulai Perbanyakan Benih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Tanggal Target Mencapai PTM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Tanggal Target Siap Salur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Jumlah Target Benih Siap Salur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Upload Dokumen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814002" y="2664548"/>
              <a:ext cx="873473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23365" y="1258445"/>
              <a:ext cx="3630707" cy="11536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Pelaporan Penerimaan Batang Bawah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Pelaporan Proses Perbanyakan Benih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Pelaporan Proses Pemenuhan PTM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Pengajuan Sertifikasi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3365" y="4298881"/>
              <a:ext cx="3630707" cy="10929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Pelaporan Proses Perbanyakan Benih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Pelaporan Proses Pemenuhan PTM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chemeClr val="tx1"/>
                  </a:solidFill>
                </a:rPr>
                <a:t>Pengajuan Sertifikasi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361604" y="2658687"/>
              <a:ext cx="118506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9352016" y="2235487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60522" y="4607787"/>
              <a:ext cx="2390236" cy="7572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SERTIFIKASI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/>
                <a:t>Jumlah yang diterima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/>
                <a:t>Jumlah Label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71436" y="4621235"/>
              <a:ext cx="2326341" cy="7572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CETAK QR CODE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9024" y="5503541"/>
              <a:ext cx="2326341" cy="500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STOK BENIH BERLABEL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16200000">
              <a:off x="9329610" y="3091162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208014" y="2793156"/>
              <a:ext cx="5802919" cy="3359804"/>
              <a:chOff x="6205305" y="2637584"/>
              <a:chExt cx="5802919" cy="335980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0612688" y="2637584"/>
                <a:ext cx="1237129" cy="2689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750590" y="2639265"/>
                <a:ext cx="257634" cy="33581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33565" y="5749018"/>
                <a:ext cx="5674659" cy="24837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ight Arrow 40"/>
              <p:cNvSpPr/>
              <p:nvPr/>
            </p:nvSpPr>
            <p:spPr>
              <a:xfrm rot="16200000">
                <a:off x="6087373" y="5327411"/>
                <a:ext cx="773747" cy="537883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 rot="10800000">
              <a:off x="4881445" y="4717477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3617964" y="5183383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2535238" y="12736"/>
              <a:ext cx="2593318" cy="2707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PRODUSEN</a:t>
              </a:r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5107025" y="4012759"/>
              <a:ext cx="2593318" cy="2996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LEMBAGA SERTIFIKASI</a:t>
              </a: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8806464" y="-589"/>
              <a:ext cx="2944126" cy="2930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PELAPOR (MENGGUNAKAN ANDROID)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43559" y="6173102"/>
              <a:ext cx="2326341" cy="500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PENYALURAN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3612499" y="5852944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0899" y="2858349"/>
              <a:ext cx="1423162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MULAI</a:t>
              </a: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1632596" y="2829575"/>
              <a:ext cx="118506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0899" y="4298881"/>
              <a:ext cx="2109572" cy="24649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>
                  <a:solidFill>
                    <a:schemeClr val="tx1"/>
                  </a:solidFill>
                </a:rPr>
                <a:t>TERPINDAI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>
                  <a:solidFill>
                    <a:schemeClr val="tx1"/>
                  </a:solidFill>
                </a:rPr>
                <a:t>Data Detail Asal Benih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>
                  <a:solidFill>
                    <a:schemeClr val="tx1"/>
                  </a:solidFill>
                </a:rPr>
                <a:t>Riwayat Proses Produksi</a:t>
              </a:r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2351775" y="4796722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086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9333"/>
            <a:ext cx="10515600" cy="1325563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2B9699"/>
                </a:solidFill>
                <a:latin typeface="Tw Cen MT" panose="020B0602020104020603" pitchFamily="34" charset="0"/>
              </a:rPr>
              <a:t>CONTOH OUTPUT QR CODE BENIH SIAP SALUR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9E6361-9D75-7644-CC39-005BEAE14822}"/>
              </a:ext>
            </a:extLst>
          </p:cNvPr>
          <p:cNvGrpSpPr/>
          <p:nvPr/>
        </p:nvGrpSpPr>
        <p:grpSpPr>
          <a:xfrm>
            <a:off x="838200" y="1283950"/>
            <a:ext cx="10250830" cy="5543673"/>
            <a:chOff x="838200" y="1283950"/>
            <a:chExt cx="10250830" cy="554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47" y="1283950"/>
              <a:ext cx="6753265" cy="42151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3016" t="26598" r="14379" b="26215"/>
            <a:stretch/>
          </p:blipFill>
          <p:spPr>
            <a:xfrm>
              <a:off x="838200" y="3926541"/>
              <a:ext cx="6002644" cy="29010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012" y="1346968"/>
              <a:ext cx="2456018" cy="548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8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9699"/>
                </a:solidFill>
                <a:latin typeface="Tw Cen MT" panose="020B0602020104020603" pitchFamily="34" charset="0"/>
              </a:rPr>
              <a:t>TEMPLATE KODE</a:t>
            </a:r>
            <a:endParaRPr lang="id-ID" b="1" dirty="0">
              <a:solidFill>
                <a:srgbClr val="2B9699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368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B.35.00.00.90.ALP.1567.2022.2.8.1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B388C2-0ED3-14DE-620A-8FD3240B5AF6}"/>
              </a:ext>
            </a:extLst>
          </p:cNvPr>
          <p:cNvGrpSpPr/>
          <p:nvPr/>
        </p:nvGrpSpPr>
        <p:grpSpPr>
          <a:xfrm>
            <a:off x="954740" y="2299866"/>
            <a:ext cx="255495" cy="631430"/>
            <a:chOff x="954740" y="2299866"/>
            <a:chExt cx="255495" cy="631430"/>
          </a:xfrm>
        </p:grpSpPr>
        <p:sp>
          <p:nvSpPr>
            <p:cNvPr id="3" name="Left Brace 2"/>
            <p:cNvSpPr/>
            <p:nvPr/>
          </p:nvSpPr>
          <p:spPr>
            <a:xfrm rot="16200000">
              <a:off x="954950" y="2299657"/>
              <a:ext cx="255075" cy="25549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954740" y="2682759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1</a:t>
              </a:r>
              <a:endParaRPr lang="id-ID" sz="2000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ADD25D-A080-EC1B-1E09-905278E323E9}"/>
              </a:ext>
            </a:extLst>
          </p:cNvPr>
          <p:cNvGrpSpPr/>
          <p:nvPr/>
        </p:nvGrpSpPr>
        <p:grpSpPr>
          <a:xfrm>
            <a:off x="1456765" y="2299868"/>
            <a:ext cx="398931" cy="621635"/>
            <a:chOff x="1456765" y="2299868"/>
            <a:chExt cx="398931" cy="621635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528694" y="2227939"/>
              <a:ext cx="255073" cy="39893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539688" y="2672966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2</a:t>
              </a:r>
              <a:endParaRPr lang="id-ID" sz="2000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F50A88-569B-8779-49AE-1F980A6EB1AB}"/>
              </a:ext>
            </a:extLst>
          </p:cNvPr>
          <p:cNvGrpSpPr/>
          <p:nvPr/>
        </p:nvGrpSpPr>
        <p:grpSpPr>
          <a:xfrm>
            <a:off x="2102226" y="2299868"/>
            <a:ext cx="398931" cy="621634"/>
            <a:chOff x="2102226" y="2299868"/>
            <a:chExt cx="398931" cy="621634"/>
          </a:xfrm>
        </p:grpSpPr>
        <p:sp>
          <p:nvSpPr>
            <p:cNvPr id="8" name="Left Brace 7"/>
            <p:cNvSpPr/>
            <p:nvPr/>
          </p:nvSpPr>
          <p:spPr>
            <a:xfrm rot="16200000">
              <a:off x="2174155" y="2227939"/>
              <a:ext cx="255073" cy="39893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2185149" y="2672965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3</a:t>
              </a:r>
              <a:endParaRPr lang="id-ID" sz="20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C94994-4BAC-FA46-5FD7-24FB433D3039}"/>
              </a:ext>
            </a:extLst>
          </p:cNvPr>
          <p:cNvGrpSpPr/>
          <p:nvPr/>
        </p:nvGrpSpPr>
        <p:grpSpPr>
          <a:xfrm>
            <a:off x="2846297" y="2299868"/>
            <a:ext cx="398931" cy="621634"/>
            <a:chOff x="2846297" y="2299868"/>
            <a:chExt cx="398931" cy="621634"/>
          </a:xfrm>
        </p:grpSpPr>
        <p:sp>
          <p:nvSpPr>
            <p:cNvPr id="9" name="Left Brace 8"/>
            <p:cNvSpPr/>
            <p:nvPr/>
          </p:nvSpPr>
          <p:spPr>
            <a:xfrm rot="16200000">
              <a:off x="2918226" y="2227939"/>
              <a:ext cx="255073" cy="39893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2886640" y="2672965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4</a:t>
              </a:r>
              <a:endParaRPr lang="id-ID" sz="2000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1B2785-D157-A16E-EEAE-5C575EC07FF3}"/>
              </a:ext>
            </a:extLst>
          </p:cNvPr>
          <p:cNvGrpSpPr/>
          <p:nvPr/>
        </p:nvGrpSpPr>
        <p:grpSpPr>
          <a:xfrm>
            <a:off x="3536580" y="2299868"/>
            <a:ext cx="398931" cy="621634"/>
            <a:chOff x="3536580" y="2299868"/>
            <a:chExt cx="398931" cy="621634"/>
          </a:xfrm>
        </p:grpSpPr>
        <p:sp>
          <p:nvSpPr>
            <p:cNvPr id="10" name="Left Brace 9"/>
            <p:cNvSpPr/>
            <p:nvPr/>
          </p:nvSpPr>
          <p:spPr>
            <a:xfrm rot="16200000">
              <a:off x="3608509" y="2227939"/>
              <a:ext cx="255073" cy="39893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94854" y="2672965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5</a:t>
              </a:r>
              <a:endParaRPr lang="id-ID" sz="20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5DCABC-5316-3C86-F2C0-025AA1315445}"/>
              </a:ext>
            </a:extLst>
          </p:cNvPr>
          <p:cNvGrpSpPr/>
          <p:nvPr/>
        </p:nvGrpSpPr>
        <p:grpSpPr>
          <a:xfrm>
            <a:off x="4146178" y="2277456"/>
            <a:ext cx="708210" cy="644045"/>
            <a:chOff x="4146178" y="2277456"/>
            <a:chExt cx="708210" cy="644045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4361541" y="2062093"/>
              <a:ext cx="277484" cy="70821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383741" y="2672964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6</a:t>
              </a:r>
              <a:endParaRPr lang="id-ID" sz="200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FBFC59-7345-D8CA-3F79-F55788C3532B}"/>
              </a:ext>
            </a:extLst>
          </p:cNvPr>
          <p:cNvGrpSpPr/>
          <p:nvPr/>
        </p:nvGrpSpPr>
        <p:grpSpPr>
          <a:xfrm>
            <a:off x="5042653" y="2299866"/>
            <a:ext cx="941288" cy="621635"/>
            <a:chOff x="5042653" y="2299866"/>
            <a:chExt cx="941288" cy="621635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5385760" y="1956759"/>
              <a:ext cx="255074" cy="94128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5396755" y="2672964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7</a:t>
              </a:r>
              <a:endParaRPr lang="id-ID" sz="2000" b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71F7F4-520B-9B8B-CFFF-60BA24181A91}"/>
              </a:ext>
            </a:extLst>
          </p:cNvPr>
          <p:cNvGrpSpPr/>
          <p:nvPr/>
        </p:nvGrpSpPr>
        <p:grpSpPr>
          <a:xfrm>
            <a:off x="6172205" y="2299866"/>
            <a:ext cx="1071283" cy="642824"/>
            <a:chOff x="6172205" y="2299866"/>
            <a:chExt cx="1071283" cy="642824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6580310" y="1891761"/>
              <a:ext cx="255074" cy="107128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6573376" y="2694153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8</a:t>
              </a:r>
              <a:endParaRPr lang="id-ID" sz="20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0EC2F1-0EB2-6E92-990D-A107D7A6583A}"/>
              </a:ext>
            </a:extLst>
          </p:cNvPr>
          <p:cNvGrpSpPr/>
          <p:nvPr/>
        </p:nvGrpSpPr>
        <p:grpSpPr>
          <a:xfrm>
            <a:off x="7431754" y="2288660"/>
            <a:ext cx="358579" cy="632840"/>
            <a:chOff x="7431754" y="2288660"/>
            <a:chExt cx="358579" cy="632840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7477904" y="2242510"/>
              <a:ext cx="266280" cy="35857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7469848" y="2672963"/>
              <a:ext cx="233083" cy="248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9</a:t>
              </a:r>
              <a:endParaRPr lang="id-ID" sz="2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A38D31-538E-78FD-4F19-F2C8517CE300}"/>
              </a:ext>
            </a:extLst>
          </p:cNvPr>
          <p:cNvGrpSpPr/>
          <p:nvPr/>
        </p:nvGrpSpPr>
        <p:grpSpPr>
          <a:xfrm>
            <a:off x="7821710" y="2299865"/>
            <a:ext cx="739599" cy="631431"/>
            <a:chOff x="7821710" y="2299865"/>
            <a:chExt cx="739599" cy="631431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8063972" y="2057603"/>
              <a:ext cx="255075" cy="7395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8081690" y="2672962"/>
              <a:ext cx="401172" cy="2583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10</a:t>
              </a:r>
              <a:endParaRPr lang="id-ID" sz="2000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637199E-6E2F-A55E-5A7F-1932A54A7F58}"/>
              </a:ext>
            </a:extLst>
          </p:cNvPr>
          <p:cNvGrpSpPr/>
          <p:nvPr/>
        </p:nvGrpSpPr>
        <p:grpSpPr>
          <a:xfrm>
            <a:off x="980516" y="2942690"/>
            <a:ext cx="6841196" cy="667193"/>
            <a:chOff x="980516" y="2942690"/>
            <a:chExt cx="6841196" cy="667193"/>
          </a:xfrm>
        </p:grpSpPr>
        <p:sp>
          <p:nvSpPr>
            <p:cNvPr id="27" name="Left Brace 26"/>
            <p:cNvSpPr/>
            <p:nvPr/>
          </p:nvSpPr>
          <p:spPr>
            <a:xfrm rot="16200000">
              <a:off x="4231998" y="-308792"/>
              <a:ext cx="338231" cy="684119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4202204" y="3280922"/>
              <a:ext cx="414620" cy="328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11</a:t>
              </a:r>
              <a:endParaRPr lang="id-ID" sz="20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955D2D-3C95-AB86-3C92-43536D4CB9F2}"/>
              </a:ext>
            </a:extLst>
          </p:cNvPr>
          <p:cNvGrpSpPr/>
          <p:nvPr/>
        </p:nvGrpSpPr>
        <p:grpSpPr>
          <a:xfrm>
            <a:off x="980516" y="3445402"/>
            <a:ext cx="3165664" cy="667193"/>
            <a:chOff x="980516" y="3445402"/>
            <a:chExt cx="3165664" cy="667193"/>
          </a:xfrm>
        </p:grpSpPr>
        <p:sp>
          <p:nvSpPr>
            <p:cNvPr id="30" name="Left Brace 29"/>
            <p:cNvSpPr/>
            <p:nvPr/>
          </p:nvSpPr>
          <p:spPr>
            <a:xfrm rot="16200000">
              <a:off x="2394232" y="2031686"/>
              <a:ext cx="338231" cy="31656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2356037" y="3783634"/>
              <a:ext cx="414620" cy="328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/>
                <a:t>12</a:t>
              </a:r>
              <a:endParaRPr lang="id-ID" sz="20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03697" y="3256983"/>
            <a:ext cx="6790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Keterangan</a:t>
            </a:r>
            <a:r>
              <a:rPr lang="en-US" sz="1600" dirty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Produsen</a:t>
            </a:r>
            <a:r>
              <a:rPr lang="en-US" sz="1600" dirty="0"/>
              <a:t> (A:BBH, B:Penangkar </a:t>
            </a:r>
            <a:r>
              <a:rPr lang="en-US" sz="1600" dirty="0" err="1"/>
              <a:t>Umum</a:t>
            </a:r>
            <a:r>
              <a:rPr lang="en-US" sz="1600" dirty="0"/>
              <a:t>, C:UPBS, D:Mitra </a:t>
            </a:r>
            <a:r>
              <a:rPr lang="en-US" sz="1600" dirty="0" err="1"/>
              <a:t>Swasta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Provinsi</a:t>
            </a:r>
            <a:r>
              <a:rPr lang="en-US" sz="1600" dirty="0"/>
              <a:t> (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 BPS + </a:t>
            </a:r>
            <a:r>
              <a:rPr lang="en-US" sz="1600" dirty="0" err="1"/>
              <a:t>Kemendagri</a:t>
            </a:r>
            <a:r>
              <a:rPr lang="en-US" sz="1600" dirty="0"/>
              <a:t> https://sig.bps.go.id/bridging-kode/index)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Sertifikat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(01) </a:t>
            </a:r>
            <a:r>
              <a:rPr lang="en-US" sz="1600" dirty="0" err="1"/>
              <a:t>Belum</a:t>
            </a:r>
            <a:r>
              <a:rPr lang="en-US" sz="1600" dirty="0"/>
              <a:t> (00)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Bersedia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Tanam</a:t>
            </a:r>
            <a:r>
              <a:rPr lang="en-US" sz="1600" dirty="0"/>
              <a:t> (01)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Bersedia</a:t>
            </a:r>
            <a:r>
              <a:rPr lang="en-US" sz="1600" dirty="0"/>
              <a:t> (00)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Urutan</a:t>
            </a:r>
            <a:r>
              <a:rPr lang="en-US" sz="1600" dirty="0"/>
              <a:t> ID </a:t>
            </a:r>
            <a:r>
              <a:rPr lang="en-US" sz="1600" dirty="0" err="1"/>
              <a:t>Lembaga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Komoditas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ID </a:t>
            </a:r>
            <a:r>
              <a:rPr lang="en-US" sz="1600" dirty="0" err="1"/>
              <a:t>Varietas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Label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ID </a:t>
            </a:r>
            <a:r>
              <a:rPr lang="en-US" sz="1600" dirty="0" err="1"/>
              <a:t>Pengelompokan</a:t>
            </a:r>
            <a:r>
              <a:rPr lang="en-US" sz="1600" dirty="0"/>
              <a:t> </a:t>
            </a:r>
            <a:r>
              <a:rPr lang="en-US" sz="1600" dirty="0" err="1"/>
              <a:t>Sertifikat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Urut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Kode</a:t>
            </a:r>
            <a:r>
              <a:rPr lang="en-US" sz="1600" dirty="0"/>
              <a:t> Master Label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Nomor</a:t>
            </a:r>
            <a:r>
              <a:rPr lang="en-US" sz="1600" dirty="0"/>
              <a:t> </a:t>
            </a:r>
            <a:r>
              <a:rPr lang="en-US" sz="1600" dirty="0" err="1"/>
              <a:t>Registrasi</a:t>
            </a:r>
            <a:r>
              <a:rPr lang="en-US" sz="1600" dirty="0"/>
              <a:t> </a:t>
            </a:r>
            <a:r>
              <a:rPr lang="en-US" sz="1600" dirty="0" err="1"/>
              <a:t>Produsen</a:t>
            </a:r>
            <a:endParaRPr lang="en-US" sz="16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5CC355-DB77-9454-EBB3-AD82B874B90A}"/>
              </a:ext>
            </a:extLst>
          </p:cNvPr>
          <p:cNvCxnSpPr/>
          <p:nvPr/>
        </p:nvCxnSpPr>
        <p:spPr>
          <a:xfrm>
            <a:off x="980515" y="1368590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E03FA74-0405-1582-5D4F-7870B161BF6E}"/>
              </a:ext>
            </a:extLst>
          </p:cNvPr>
          <p:cNvSpPr txBox="1"/>
          <p:nvPr/>
        </p:nvSpPr>
        <p:spPr>
          <a:xfrm>
            <a:off x="2424814" y="2105561"/>
            <a:ext cx="727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FITUR </a:t>
            </a:r>
            <a:r>
              <a:rPr lang="en-US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INVENTARIS POHON INDUK</a:t>
            </a:r>
            <a:endParaRPr lang="en-US" sz="48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0D52FE-58FE-7B25-0A6F-44319431A1DC}"/>
              </a:ext>
            </a:extLst>
          </p:cNvPr>
          <p:cNvGrpSpPr/>
          <p:nvPr/>
        </p:nvGrpSpPr>
        <p:grpSpPr>
          <a:xfrm>
            <a:off x="4038080" y="3977997"/>
            <a:ext cx="4140553" cy="451824"/>
            <a:chOff x="4679586" y="878988"/>
            <a:chExt cx="1745757" cy="190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2675BF-7115-DB8E-CD8E-EBE3328DA81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7D19E9-CD8F-419A-069E-66A935C357B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E151BB-2768-30CA-FE4E-80A1B09E41D4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5796777-25C6-607C-035C-865BC0027E7D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D7655A-250E-05D5-8A73-6ABE6D4FA7E1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3F98D4-C96C-438F-B6B6-E4BAE08A92AC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86916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91" y="332159"/>
            <a:ext cx="3760908" cy="1574754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ALUR </a:t>
            </a:r>
            <a:r>
              <a:rPr lang="en-US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LEMBAGA </a:t>
            </a:r>
            <a:r>
              <a:rPr lang="id-ID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SERTIFIKASI BENIH HORTIKULTURA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4474" y="927847"/>
            <a:ext cx="9885311" cy="5419165"/>
            <a:chOff x="246563" y="-13102"/>
            <a:chExt cx="7911082" cy="4235478"/>
          </a:xfrm>
        </p:grpSpPr>
        <p:sp>
          <p:nvSpPr>
            <p:cNvPr id="29" name="Rectangle 28"/>
            <p:cNvSpPr/>
            <p:nvPr/>
          </p:nvSpPr>
          <p:spPr>
            <a:xfrm>
              <a:off x="5380886" y="252223"/>
              <a:ext cx="2727690" cy="397015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82346" y="252223"/>
              <a:ext cx="2564419" cy="397015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2602201" y="-13102"/>
              <a:ext cx="2593318" cy="2996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LEMBAGA SERTIFIKASI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6563" y="1857583"/>
              <a:ext cx="1423162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MULAI</a:t>
              </a: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5564327" y="15770"/>
              <a:ext cx="2593318" cy="2707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PRODUSEN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68728" y="393769"/>
              <a:ext cx="2303929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INVENTARIS POHON INDUK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68727" y="954272"/>
              <a:ext cx="2303929" cy="19040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Lembaga tempat pohon induk berada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Komoditas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Varietas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Kelas Pohon Induk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Tahun Pengadaan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Upload Foto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Input Nomor Registrasi</a:t>
              </a: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1568261" y="1828808"/>
              <a:ext cx="1177840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68727" y="3020981"/>
              <a:ext cx="2326341" cy="7572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CETAK QR CODE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3615255" y="2649297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64328" y="393368"/>
              <a:ext cx="2303929" cy="537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KONDISI POHON INDUK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64327" y="953872"/>
              <a:ext cx="2303929" cy="19044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Tanggal Lapor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Kondisi (Mati/Hidup)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Potensi Entress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Upload Foto Kondisi Pohon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400" dirty="0">
                  <a:solidFill>
                    <a:sysClr val="windowText" lastClr="000000"/>
                  </a:solidFill>
                </a:rPr>
                <a:t>Keterangan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4854388" y="1438032"/>
              <a:ext cx="833718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959917" y="4361923"/>
            <a:ext cx="2109572" cy="1985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TERPINDAI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Data Detail </a:t>
            </a:r>
            <a:r>
              <a:rPr lang="en-US" dirty="0" err="1">
                <a:solidFill>
                  <a:schemeClr val="tx1"/>
                </a:solidFill>
              </a:rPr>
              <a:t>Pohon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Induk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Kondisi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Pohon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Induk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0800000">
            <a:off x="4000793" y="4859763"/>
            <a:ext cx="410871" cy="5378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2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2B9699"/>
                </a:solidFill>
                <a:latin typeface="Tw Cen MT" panose="020B0602020104020603" pitchFamily="34" charset="0"/>
              </a:rPr>
              <a:t>CONTOH OUTPUT QR CODE POHON INDUK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2DB1FC-86EC-9E84-0DA4-C6B2E5A878B2}"/>
              </a:ext>
            </a:extLst>
          </p:cNvPr>
          <p:cNvGrpSpPr/>
          <p:nvPr/>
        </p:nvGrpSpPr>
        <p:grpSpPr>
          <a:xfrm>
            <a:off x="838200" y="1324292"/>
            <a:ext cx="9542867" cy="5349688"/>
            <a:chOff x="838200" y="1324292"/>
            <a:chExt cx="9542867" cy="53496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46" y="1324292"/>
              <a:ext cx="5179554" cy="36175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5575" t="26729" r="47037" b="11603"/>
            <a:stretch/>
          </p:blipFill>
          <p:spPr>
            <a:xfrm>
              <a:off x="838200" y="3617258"/>
              <a:ext cx="2462260" cy="29547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4256" t="22850" r="34635"/>
            <a:stretch/>
          </p:blipFill>
          <p:spPr>
            <a:xfrm>
              <a:off x="6333503" y="1324292"/>
              <a:ext cx="4047564" cy="5349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7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E03FA74-0405-1582-5D4F-7870B161BF6E}"/>
              </a:ext>
            </a:extLst>
          </p:cNvPr>
          <p:cNvSpPr txBox="1"/>
          <p:nvPr/>
        </p:nvSpPr>
        <p:spPr>
          <a:xfrm>
            <a:off x="2424814" y="2049966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FITUR </a:t>
            </a:r>
            <a:r>
              <a:rPr lang="en-US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KULTIVAR </a:t>
            </a:r>
            <a:r>
              <a:rPr lang="id-ID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HORTIKULTURA</a:t>
            </a:r>
            <a:endParaRPr lang="en-US" sz="48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0D52FE-58FE-7B25-0A6F-44319431A1DC}"/>
              </a:ext>
            </a:extLst>
          </p:cNvPr>
          <p:cNvGrpSpPr/>
          <p:nvPr/>
        </p:nvGrpSpPr>
        <p:grpSpPr>
          <a:xfrm>
            <a:off x="4038080" y="3740306"/>
            <a:ext cx="4140553" cy="451824"/>
            <a:chOff x="4679586" y="878988"/>
            <a:chExt cx="1745757" cy="190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2675BF-7115-DB8E-CD8E-EBE3328DA81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7D19E9-CD8F-419A-069E-66A935C357B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E151BB-2768-30CA-FE4E-80A1B09E41D4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5796777-25C6-607C-035C-865BC0027E7D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D7655A-250E-05D5-8A73-6ABE6D4FA7E1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3F98D4-C96C-438F-B6B6-E4BAE08A92AC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03656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81" y="789463"/>
            <a:ext cx="4175850" cy="1574754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ALUR </a:t>
            </a:r>
            <a:r>
              <a:rPr lang="en-US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KULTIVAR </a:t>
            </a:r>
            <a:r>
              <a:rPr lang="id-ID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HORTIKULTUR</a:t>
            </a:r>
            <a:r>
              <a:rPr lang="en-US" sz="2800" b="1" dirty="0">
                <a:solidFill>
                  <a:srgbClr val="2B9699"/>
                </a:solidFill>
                <a:latin typeface="Tw Cen MT" panose="020B0602020104020603" pitchFamily="34" charset="0"/>
              </a:rPr>
              <a:t>A</a:t>
            </a:r>
            <a:endParaRPr lang="id-ID" sz="2800" b="1" dirty="0">
              <a:solidFill>
                <a:srgbClr val="2B9699"/>
              </a:solidFill>
              <a:latin typeface="Tw Cen MT" panose="020B06020201040206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72EE8A-E8BA-B389-0DFD-07165D7DF4E8}"/>
              </a:ext>
            </a:extLst>
          </p:cNvPr>
          <p:cNvGrpSpPr/>
          <p:nvPr/>
        </p:nvGrpSpPr>
        <p:grpSpPr>
          <a:xfrm>
            <a:off x="1284474" y="927847"/>
            <a:ext cx="9885311" cy="5351931"/>
            <a:chOff x="1284474" y="927847"/>
            <a:chExt cx="9885311" cy="5351931"/>
          </a:xfrm>
        </p:grpSpPr>
        <p:sp>
          <p:nvSpPr>
            <p:cNvPr id="29" name="Rectangle 28"/>
            <p:cNvSpPr/>
            <p:nvPr/>
          </p:nvSpPr>
          <p:spPr>
            <a:xfrm>
              <a:off x="7700079" y="1267322"/>
              <a:ext cx="3408391" cy="290126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03157" y="1267322"/>
              <a:ext cx="3204376" cy="29012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4227967" y="927847"/>
              <a:ext cx="3240487" cy="3833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</a:t>
              </a:r>
              <a:r>
                <a:rPr lang="en-US" sz="1200" b="1" dirty="0"/>
                <a:t>PUSAT</a:t>
              </a:r>
              <a:endParaRPr lang="id-ID" sz="1200" b="1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84474" y="3321331"/>
              <a:ext cx="1778315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MULAI</a:t>
              </a: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7929298" y="964788"/>
              <a:ext cx="3240487" cy="3464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</a:t>
              </a:r>
              <a:r>
                <a:rPr lang="en-US" sz="1200" b="1" dirty="0"/>
                <a:t>LEMBAGA SERTIFIKASI</a:t>
              </a:r>
              <a:endParaRPr lang="id-ID" sz="12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11096" y="1448426"/>
              <a:ext cx="2878880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INVENTARIS </a:t>
              </a:r>
              <a:r>
                <a:rPr lang="en-US" sz="1600" dirty="0"/>
                <a:t>PEMOHON</a:t>
              </a:r>
              <a:endParaRPr lang="id-ID" sz="1600" dirty="0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2936006" y="3284515"/>
              <a:ext cx="1291962" cy="68820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984918" y="2068790"/>
              <a:ext cx="2878880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PENYEBARAN VARIETAS</a:t>
              </a:r>
              <a:endParaRPr lang="id-ID" sz="16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84916" y="2785938"/>
              <a:ext cx="2878880" cy="11562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</a:rPr>
                <a:t>Wilayah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Komoditas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Varietas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Luas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Penyebaran</a:t>
              </a:r>
              <a:endParaRPr lang="id-ID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03157" y="4294688"/>
              <a:ext cx="6966628" cy="19850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UMUM</a:t>
              </a:r>
              <a:endParaRPr lang="id-ID" b="1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Data </a:t>
              </a:r>
              <a:r>
                <a:rPr lang="en-US" dirty="0" err="1">
                  <a:solidFill>
                    <a:schemeClr val="tx1"/>
                  </a:solidFill>
                </a:rPr>
                <a:t>Pemohon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Data </a:t>
              </a:r>
              <a:r>
                <a:rPr lang="en-US" dirty="0" err="1">
                  <a:solidFill>
                    <a:schemeClr val="tx1"/>
                  </a:solidFill>
                </a:rPr>
                <a:t>Varietas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Masa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Sanggah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Data </a:t>
              </a:r>
              <a:r>
                <a:rPr lang="en-US" dirty="0" err="1">
                  <a:solidFill>
                    <a:schemeClr val="tx1"/>
                  </a:solidFill>
                </a:rPr>
                <a:t>Varietas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Data </a:t>
              </a:r>
              <a:r>
                <a:rPr lang="en-US" dirty="0" err="1">
                  <a:solidFill>
                    <a:schemeClr val="tx1"/>
                  </a:solidFill>
                </a:rPr>
                <a:t>Penyebaran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Varietas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5598725" y="3822761"/>
              <a:ext cx="416001" cy="65026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25097" y="2290368"/>
              <a:ext cx="2878880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VARIETAS MASA SANGGAH</a:t>
              </a:r>
              <a:endParaRPr lang="id-ID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25097" y="3165879"/>
              <a:ext cx="2878880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DATABASE VARIETAS</a:t>
              </a:r>
              <a:endParaRPr lang="id-ID" sz="1600" dirty="0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7063380" y="3118962"/>
              <a:ext cx="1041774" cy="68820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5535110" y="1944558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5505223" y="2765398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984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B05D1-0F59-4A17-F3F4-5DE59564F390}"/>
              </a:ext>
            </a:extLst>
          </p:cNvPr>
          <p:cNvGrpSpPr/>
          <p:nvPr/>
        </p:nvGrpSpPr>
        <p:grpSpPr>
          <a:xfrm>
            <a:off x="1668737" y="1931807"/>
            <a:ext cx="8376216" cy="4025241"/>
            <a:chOff x="1668737" y="1931807"/>
            <a:chExt cx="8376216" cy="4025241"/>
          </a:xfrm>
        </p:grpSpPr>
        <p:grpSp>
          <p:nvGrpSpPr>
            <p:cNvPr id="6" name="Group 5"/>
            <p:cNvGrpSpPr/>
            <p:nvPr/>
          </p:nvGrpSpPr>
          <p:grpSpPr>
            <a:xfrm>
              <a:off x="1668737" y="1931807"/>
              <a:ext cx="8376216" cy="4025241"/>
              <a:chOff x="155201" y="524435"/>
              <a:chExt cx="8521157" cy="349623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t="14512" b="8499"/>
              <a:stretch/>
            </p:blipFill>
            <p:spPr>
              <a:xfrm>
                <a:off x="155201" y="524435"/>
                <a:ext cx="8521157" cy="349623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035424" y="1183341"/>
                <a:ext cx="2084294" cy="201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Mangga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333291" y="1183341"/>
                <a:ext cx="2084294" cy="201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33291" y="1156447"/>
                <a:ext cx="2084294" cy="201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Arumanis</a:t>
                </a:r>
                <a:r>
                  <a:rPr lang="en-US" dirty="0">
                    <a:solidFill>
                      <a:schemeClr val="tx1"/>
                    </a:solidFill>
                  </a:rPr>
                  <a:t> 143</a:t>
                </a:r>
              </a:p>
            </p:txBody>
          </p:sp>
        </p:grpSp>
        <p:sp>
          <p:nvSpPr>
            <p:cNvPr id="13" name="Rounded Rectangular Callout 12"/>
            <p:cNvSpPr/>
            <p:nvPr/>
          </p:nvSpPr>
          <p:spPr>
            <a:xfrm>
              <a:off x="4065117" y="3913094"/>
              <a:ext cx="1233024" cy="1210235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schemeClr val="tx1"/>
                  </a:solidFill>
                </a:rPr>
                <a:t>Sebaran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Jawa</a:t>
              </a:r>
              <a:r>
                <a:rPr lang="en-US" sz="1050" dirty="0">
                  <a:solidFill>
                    <a:schemeClr val="tx1"/>
                  </a:solidFill>
                </a:rPr>
                <a:t> Barat </a:t>
              </a:r>
              <a:r>
                <a:rPr lang="en-US" sz="1050" dirty="0" err="1">
                  <a:solidFill>
                    <a:schemeClr val="tx1"/>
                  </a:solidFill>
                </a:rPr>
                <a:t>Komoditas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Mangga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Arumanis</a:t>
              </a:r>
              <a:r>
                <a:rPr lang="en-US" sz="1050" dirty="0">
                  <a:solidFill>
                    <a:schemeClr val="tx1"/>
                  </a:solidFill>
                </a:rPr>
                <a:t> 143</a:t>
              </a:r>
            </a:p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1230 Ha</a:t>
              </a: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2B9699"/>
                </a:solidFill>
                <a:latin typeface="Tw Cen MT" panose="020B0602020104020603" pitchFamily="34" charset="0"/>
              </a:rPr>
              <a:t>OUTPUT </a:t>
            </a:r>
            <a:r>
              <a:rPr lang="en-US" b="1" dirty="0">
                <a:solidFill>
                  <a:srgbClr val="2B9699"/>
                </a:solidFill>
                <a:latin typeface="Tw Cen MT" panose="020B0602020104020603" pitchFamily="34" charset="0"/>
              </a:rPr>
              <a:t>SEBARAN VARIETAS</a:t>
            </a:r>
            <a:endParaRPr lang="id-ID" b="1" dirty="0">
              <a:solidFill>
                <a:srgbClr val="2B9699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14" t="35456" r="22643" b="1712"/>
          <a:stretch/>
        </p:blipFill>
        <p:spPr>
          <a:xfrm>
            <a:off x="531274" y="910636"/>
            <a:ext cx="3879361" cy="2289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084" t="15869" r="19237"/>
          <a:stretch/>
        </p:blipFill>
        <p:spPr>
          <a:xfrm>
            <a:off x="5410352" y="893425"/>
            <a:ext cx="5817576" cy="535828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6604" y="361360"/>
            <a:ext cx="5307106" cy="5455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2B9699"/>
                </a:solidFill>
                <a:latin typeface="Tw Cen MT" panose="020B0602020104020603" pitchFamily="34" charset="0"/>
              </a:rPr>
              <a:t>DAFTAR VARIETAS MASA SANGGAH</a:t>
            </a:r>
            <a:endParaRPr lang="id-ID" sz="2400" b="1" dirty="0">
              <a:solidFill>
                <a:srgbClr val="2B9699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6453" y="3153683"/>
            <a:ext cx="5307106" cy="3730049"/>
            <a:chOff x="5320553" y="377408"/>
            <a:chExt cx="5307106" cy="37300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3404" t="36619" r="35463" b="4266"/>
            <a:stretch/>
          </p:blipFill>
          <p:spPr>
            <a:xfrm>
              <a:off x="5889044" y="922920"/>
              <a:ext cx="4157831" cy="3184537"/>
            </a:xfrm>
            <a:prstGeom prst="rect">
              <a:avLst/>
            </a:prstGeom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5320553" y="377408"/>
              <a:ext cx="5307106" cy="545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rgbClr val="2B9699"/>
                  </a:solidFill>
                  <a:latin typeface="Tw Cen MT" panose="020B0602020104020603" pitchFamily="34" charset="0"/>
                </a:rPr>
                <a:t>DAFTAR VARIETAS TERDAFTAR</a:t>
              </a:r>
              <a:endParaRPr lang="id-ID" sz="2400" b="1" dirty="0">
                <a:solidFill>
                  <a:srgbClr val="2B969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5550201" y="361360"/>
            <a:ext cx="5307106" cy="54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B9699"/>
                </a:solidFill>
                <a:latin typeface="Tw Cen MT" panose="020B0602020104020603" pitchFamily="34" charset="0"/>
              </a:rPr>
              <a:t>DAFTAR PEMOHON</a:t>
            </a:r>
            <a:endParaRPr lang="id-ID" sz="2400" b="1" dirty="0">
              <a:solidFill>
                <a:srgbClr val="2B9699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4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355645E-DBC5-4528-B1C9-24ED75A830A9}"/>
              </a:ext>
            </a:extLst>
          </p:cNvPr>
          <p:cNvGrpSpPr/>
          <p:nvPr/>
        </p:nvGrpSpPr>
        <p:grpSpPr>
          <a:xfrm>
            <a:off x="614597" y="1310890"/>
            <a:ext cx="10927829" cy="3772720"/>
            <a:chOff x="709787" y="1756177"/>
            <a:chExt cx="10927829" cy="37727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39F22C-7307-4466-887C-18D3FB0BDEAF}"/>
                </a:ext>
              </a:extLst>
            </p:cNvPr>
            <p:cNvSpPr txBox="1"/>
            <p:nvPr/>
          </p:nvSpPr>
          <p:spPr>
            <a:xfrm>
              <a:off x="4168474" y="1756177"/>
              <a:ext cx="40454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52CBBE"/>
                  </a:solidFill>
                  <a:latin typeface="Tw Cen MT" panose="020B0602020104020603" pitchFamily="34" charset="0"/>
                </a:rPr>
                <a:t>DIGITALISASI</a:t>
              </a:r>
              <a:endParaRPr lang="en-US" sz="2400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4C1FCD-EB91-4DE4-8058-666BE826409B}"/>
                </a:ext>
              </a:extLst>
            </p:cNvPr>
            <p:cNvSpPr txBox="1"/>
            <p:nvPr/>
          </p:nvSpPr>
          <p:spPr>
            <a:xfrm>
              <a:off x="709787" y="3282128"/>
              <a:ext cx="1092782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Penggunaan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teknologi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digital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untuk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mengubah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sebuah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model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bisnis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dan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menyediakan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pendapatan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pendapatan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baru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dan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peluang-peluang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nilai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menghasilkan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, dan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ini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adalah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sebuah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proses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perpindahan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ke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bisnis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digital</a:t>
              </a:r>
            </a:p>
            <a:p>
              <a:pPr algn="ctr"/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-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kamus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800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istilah</a:t>
              </a:r>
              <a:r>
                <a:rPr lang="en-US" sz="28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Gartner.com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737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E03FA74-0405-1582-5D4F-7870B161BF6E}"/>
              </a:ext>
            </a:extLst>
          </p:cNvPr>
          <p:cNvSpPr txBox="1"/>
          <p:nvPr/>
        </p:nvSpPr>
        <p:spPr>
          <a:xfrm>
            <a:off x="2456542" y="2233913"/>
            <a:ext cx="727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rgbClr val="FF5969"/>
                </a:solidFill>
              </a:rPr>
              <a:t>FITUR DATABASE </a:t>
            </a:r>
            <a:r>
              <a:rPr lang="en-US" sz="3600" b="1" dirty="0">
                <a:solidFill>
                  <a:srgbClr val="FF5969"/>
                </a:solidFill>
              </a:rPr>
              <a:t>KELEMBAGAN </a:t>
            </a:r>
            <a:r>
              <a:rPr lang="id-ID" sz="3600" b="1" dirty="0">
                <a:solidFill>
                  <a:srgbClr val="FF5969"/>
                </a:solidFill>
              </a:rPr>
              <a:t>PRODUSEN BENIH HORTIKULTURA</a:t>
            </a:r>
            <a:endParaRPr lang="en-US" sz="3600" dirty="0">
              <a:solidFill>
                <a:srgbClr val="FF5969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0D52FE-58FE-7B25-0A6F-44319431A1DC}"/>
              </a:ext>
            </a:extLst>
          </p:cNvPr>
          <p:cNvGrpSpPr/>
          <p:nvPr/>
        </p:nvGrpSpPr>
        <p:grpSpPr>
          <a:xfrm>
            <a:off x="4038080" y="4070089"/>
            <a:ext cx="4140553" cy="451824"/>
            <a:chOff x="4679586" y="878988"/>
            <a:chExt cx="1745757" cy="190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2675BF-7115-DB8E-CD8E-EBE3328DA81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7D19E9-CD8F-419A-069E-66A935C357B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E151BB-2768-30CA-FE4E-80A1B09E41D4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5796777-25C6-607C-035C-865BC0027E7D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D7655A-250E-05D5-8A73-6ABE6D4FA7E1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3F98D4-C96C-438F-B6B6-E4BAE08A92AC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957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81" y="609400"/>
            <a:ext cx="3784956" cy="1574754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ALUR DATABASE PRODUSEN BENIH HORTIKULTURA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449CA0-EF96-2862-E673-FAEC52B27C7C}"/>
              </a:ext>
            </a:extLst>
          </p:cNvPr>
          <p:cNvGrpSpPr/>
          <p:nvPr/>
        </p:nvGrpSpPr>
        <p:grpSpPr>
          <a:xfrm>
            <a:off x="1284474" y="927847"/>
            <a:ext cx="9885311" cy="5419166"/>
            <a:chOff x="1284474" y="927847"/>
            <a:chExt cx="9885311" cy="5419166"/>
          </a:xfrm>
        </p:grpSpPr>
        <p:sp>
          <p:nvSpPr>
            <p:cNvPr id="29" name="Rectangle 28"/>
            <p:cNvSpPr/>
            <p:nvPr/>
          </p:nvSpPr>
          <p:spPr>
            <a:xfrm>
              <a:off x="7700079" y="1267322"/>
              <a:ext cx="3408391" cy="50796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03157" y="1267322"/>
              <a:ext cx="3204376" cy="50796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4227967" y="927847"/>
              <a:ext cx="3240487" cy="3833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LEMBAGA SERTIFIKASI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84474" y="3321331"/>
              <a:ext cx="1778315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MULAI</a:t>
              </a: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7929298" y="964788"/>
              <a:ext cx="3240487" cy="3464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1200" b="1" dirty="0"/>
                <a:t>USER PRODUSEN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11096" y="1448426"/>
              <a:ext cx="2878880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INVENTARIS P</a:t>
              </a:r>
              <a:r>
                <a:rPr lang="en-US" sz="1600" dirty="0"/>
                <a:t>RODUSEN </a:t>
              </a:r>
              <a:endParaRPr lang="id-ID" sz="1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11095" y="2165573"/>
              <a:ext cx="2878880" cy="2436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Nama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Lembaga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Identitas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Pemilik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/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Pimpinan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Lembaga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Pembuatan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Akun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Lembaga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Sementara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</a:rPr>
                <a:t>Data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Sertifikat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Kompetensi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</a:rPr>
                <a:t>Generate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Nomor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Registrasi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2936005" y="3284515"/>
              <a:ext cx="1471773" cy="68820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11095" y="4809864"/>
              <a:ext cx="2906885" cy="9688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dirty="0"/>
                <a:t>CETAK QR CODE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5487685" y="4311426"/>
              <a:ext cx="525697" cy="67211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929300" y="1447913"/>
              <a:ext cx="2878880" cy="688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DETAIL DATA PRODUSEN</a:t>
              </a:r>
              <a:endParaRPr lang="id-ID" sz="16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29298" y="2165061"/>
              <a:ext cx="2878880" cy="24367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Sarana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Produksi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Lokasi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Gudang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Lokasi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Produksi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Pemberian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Akun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Pelapor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pada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lokasi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Produksi</a:t>
              </a:r>
              <a:endParaRPr lang="en-US" sz="1400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ysClr val="windowText" lastClr="000000"/>
                  </a:solidFill>
                </a:rPr>
                <a:t>Kesediaan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Wajib</a:t>
              </a:r>
              <a:r>
                <a:rPr lang="en-US" sz="1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</a:rPr>
                <a:t>Tanam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7042192" y="2784529"/>
              <a:ext cx="1041774" cy="688205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59917" y="4361923"/>
              <a:ext cx="2109572" cy="19850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>
                  <a:solidFill>
                    <a:schemeClr val="tx1"/>
                  </a:solidFill>
                </a:rPr>
                <a:t>TERPINDAI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dirty="0">
                  <a:solidFill>
                    <a:schemeClr val="tx1"/>
                  </a:solidFill>
                </a:rPr>
                <a:t>Data Detail </a:t>
              </a:r>
              <a:r>
                <a:rPr lang="en-US" dirty="0" err="1">
                  <a:solidFill>
                    <a:schemeClr val="tx1"/>
                  </a:solidFill>
                </a:rPr>
                <a:t>Lembaga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Data </a:t>
              </a:r>
              <a:r>
                <a:rPr lang="en-US" dirty="0" err="1">
                  <a:solidFill>
                    <a:schemeClr val="tx1"/>
                  </a:solidFill>
                </a:rPr>
                <a:t>Sertifikasi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Kompetensi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Lembaga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0800000">
              <a:off x="4000793" y="4859763"/>
              <a:ext cx="410871" cy="53788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364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>
                <a:solidFill>
                  <a:srgbClr val="92D050"/>
                </a:solidFill>
                <a:latin typeface="Tw Cen MT" panose="020B0602020104020603" pitchFamily="34" charset="0"/>
              </a:rPr>
              <a:t>CONTOH OUTPUT QR CODE PRODUSEN BENIH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FA7BA-D417-C488-2962-DD0DD23730A7}"/>
              </a:ext>
            </a:extLst>
          </p:cNvPr>
          <p:cNvGrpSpPr/>
          <p:nvPr/>
        </p:nvGrpSpPr>
        <p:grpSpPr>
          <a:xfrm>
            <a:off x="2095501" y="1478594"/>
            <a:ext cx="8043581" cy="5138358"/>
            <a:chOff x="2095501" y="1478594"/>
            <a:chExt cx="8043581" cy="51383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0870" t="24488" r="30295" b="15089"/>
            <a:stretch/>
          </p:blipFill>
          <p:spPr>
            <a:xfrm>
              <a:off x="2095501" y="1596718"/>
              <a:ext cx="4446493" cy="50202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1904" t="22657" r="42283" b="12185"/>
            <a:stretch/>
          </p:blipFill>
          <p:spPr>
            <a:xfrm>
              <a:off x="7799294" y="1478594"/>
              <a:ext cx="2339788" cy="5138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4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E03FA74-0405-1582-5D4F-7870B161BF6E}"/>
              </a:ext>
            </a:extLst>
          </p:cNvPr>
          <p:cNvSpPr txBox="1"/>
          <p:nvPr/>
        </p:nvSpPr>
        <p:spPr>
          <a:xfrm>
            <a:off x="2456542" y="2233913"/>
            <a:ext cx="7278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600" b="1" dirty="0">
                <a:solidFill>
                  <a:srgbClr val="FF5969"/>
                </a:solidFill>
                <a:latin typeface="Tw Cen MT" panose="020B0602020104020603" pitchFamily="34" charset="0"/>
              </a:rPr>
              <a:t>TERIMA KASIH</a:t>
            </a:r>
            <a:endParaRPr lang="en-US" sz="80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0D52FE-58FE-7B25-0A6F-44319431A1DC}"/>
              </a:ext>
            </a:extLst>
          </p:cNvPr>
          <p:cNvGrpSpPr/>
          <p:nvPr/>
        </p:nvGrpSpPr>
        <p:grpSpPr>
          <a:xfrm>
            <a:off x="4038080" y="4070089"/>
            <a:ext cx="4140553" cy="451824"/>
            <a:chOff x="4679586" y="878988"/>
            <a:chExt cx="1745757" cy="190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2675BF-7115-DB8E-CD8E-EBE3328DA81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7D19E9-CD8F-419A-069E-66A935C357B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E151BB-2768-30CA-FE4E-80A1B09E41D4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5796777-25C6-607C-035C-865BC0027E7D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D7655A-250E-05D5-8A73-6ABE6D4FA7E1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3F98D4-C96C-438F-B6B6-E4BAE08A92AC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16377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188DB9A-4B8B-C5E1-21CC-01BE2A3291EE}"/>
              </a:ext>
            </a:extLst>
          </p:cNvPr>
          <p:cNvGrpSpPr/>
          <p:nvPr/>
        </p:nvGrpSpPr>
        <p:grpSpPr>
          <a:xfrm>
            <a:off x="8475304" y="4029964"/>
            <a:ext cx="3160644" cy="1516223"/>
            <a:chOff x="8475304" y="4029964"/>
            <a:chExt cx="3160644" cy="151622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B4F370-AF22-E45C-29F7-1CFDA7B7BC35}"/>
                </a:ext>
              </a:extLst>
            </p:cNvPr>
            <p:cNvSpPr/>
            <p:nvPr/>
          </p:nvSpPr>
          <p:spPr>
            <a:xfrm>
              <a:off x="9297515" y="4029964"/>
              <a:ext cx="1516223" cy="1516223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14CBF0-CFB0-3A02-C387-C83F06C48BAA}"/>
                </a:ext>
              </a:extLst>
            </p:cNvPr>
            <p:cNvSpPr txBox="1"/>
            <p:nvPr/>
          </p:nvSpPr>
          <p:spPr>
            <a:xfrm>
              <a:off x="8475304" y="4461027"/>
              <a:ext cx="3160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PRODUKSI</a:t>
              </a:r>
              <a:b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</a:br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BENIH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04198C-F0D8-B0AD-0937-DEADBFA0F077}"/>
              </a:ext>
            </a:extLst>
          </p:cNvPr>
          <p:cNvGrpSpPr/>
          <p:nvPr/>
        </p:nvGrpSpPr>
        <p:grpSpPr>
          <a:xfrm>
            <a:off x="5123640" y="734322"/>
            <a:ext cx="5690098" cy="4798939"/>
            <a:chOff x="5123640" y="734322"/>
            <a:chExt cx="5690098" cy="479893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FFE032-AD6B-CBCB-F456-C2188A844847}"/>
                </a:ext>
              </a:extLst>
            </p:cNvPr>
            <p:cNvSpPr/>
            <p:nvPr/>
          </p:nvSpPr>
          <p:spPr>
            <a:xfrm>
              <a:off x="5123640" y="4865480"/>
              <a:ext cx="330564" cy="330412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84BD6B-37F2-B7BC-CC5F-C6452104ED51}"/>
                </a:ext>
              </a:extLst>
            </p:cNvPr>
            <p:cNvSpPr/>
            <p:nvPr/>
          </p:nvSpPr>
          <p:spPr>
            <a:xfrm>
              <a:off x="5385211" y="3991280"/>
              <a:ext cx="775085" cy="774729"/>
            </a:xfrm>
            <a:prstGeom prst="ellipse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2F3F09-4D44-D284-DC1F-834AF9B00764}"/>
                </a:ext>
              </a:extLst>
            </p:cNvPr>
            <p:cNvSpPr/>
            <p:nvPr/>
          </p:nvSpPr>
          <p:spPr>
            <a:xfrm>
              <a:off x="8379810" y="5192737"/>
              <a:ext cx="139500" cy="139436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C2225A-75D0-1586-9A56-A06D3D8C4DC4}"/>
                </a:ext>
              </a:extLst>
            </p:cNvPr>
            <p:cNvSpPr/>
            <p:nvPr/>
          </p:nvSpPr>
          <p:spPr>
            <a:xfrm>
              <a:off x="8777906" y="5090365"/>
              <a:ext cx="443100" cy="4428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B3725E5-2EA2-EC52-5C48-EACDC72E0EAF}"/>
                </a:ext>
              </a:extLst>
            </p:cNvPr>
            <p:cNvSpPr/>
            <p:nvPr/>
          </p:nvSpPr>
          <p:spPr>
            <a:xfrm>
              <a:off x="6399765" y="1846716"/>
              <a:ext cx="330564" cy="3304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A5C3F4-3481-3E6B-D2B8-B40E88417CF7}"/>
                </a:ext>
              </a:extLst>
            </p:cNvPr>
            <p:cNvSpPr/>
            <p:nvPr/>
          </p:nvSpPr>
          <p:spPr>
            <a:xfrm>
              <a:off x="10127933" y="2953527"/>
              <a:ext cx="330564" cy="330412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C0AD80-0549-36F8-AD88-E946672A007B}"/>
                </a:ext>
              </a:extLst>
            </p:cNvPr>
            <p:cNvSpPr/>
            <p:nvPr/>
          </p:nvSpPr>
          <p:spPr>
            <a:xfrm>
              <a:off x="10615412" y="3991280"/>
              <a:ext cx="198326" cy="19823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EAB70A-8D44-4068-0901-D63AD1180E78}"/>
                </a:ext>
              </a:extLst>
            </p:cNvPr>
            <p:cNvSpPr/>
            <p:nvPr/>
          </p:nvSpPr>
          <p:spPr>
            <a:xfrm>
              <a:off x="9822446" y="734322"/>
              <a:ext cx="248530" cy="248416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DB2743D-B937-B2C5-885C-6C5234CEC52C}"/>
              </a:ext>
            </a:extLst>
          </p:cNvPr>
          <p:cNvSpPr txBox="1"/>
          <p:nvPr/>
        </p:nvSpPr>
        <p:spPr>
          <a:xfrm>
            <a:off x="604911" y="2296689"/>
            <a:ext cx="382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4C4C4C"/>
                </a:solidFill>
                <a:latin typeface="Tw Cen MT" panose="020B0602020104020603" pitchFamily="34" charset="0"/>
              </a:rPr>
              <a:t>Melaksanakan penyusunan dan pelaksanaan kebijakan, penyusunan standar, norma, pedoman, kriteria, dan prosedur, serta pemberian bimbingan teknis dan evaluasi di bidang perbenihan dan sarana produksi</a:t>
            </a:r>
            <a:r>
              <a:rPr lang="en-US" sz="2400" dirty="0">
                <a:solidFill>
                  <a:srgbClr val="4C4C4C"/>
                </a:solidFill>
                <a:latin typeface="Tw Cen MT" panose="020B0602020104020603" pitchFamily="34" charset="0"/>
              </a:rPr>
              <a:t> </a:t>
            </a:r>
            <a:r>
              <a:rPr lang="id-ID" sz="2400" dirty="0">
                <a:solidFill>
                  <a:srgbClr val="4C4C4C"/>
                </a:solidFill>
                <a:latin typeface="Tw Cen MT" panose="020B0602020104020603" pitchFamily="34" charset="0"/>
              </a:rPr>
              <a:t>hortikultura.</a:t>
            </a:r>
            <a:br>
              <a:rPr lang="id-ID" sz="2400" dirty="0">
                <a:solidFill>
                  <a:srgbClr val="4C4C4C"/>
                </a:solidFill>
                <a:latin typeface="Tw Cen MT" panose="020B0602020104020603" pitchFamily="34" charset="0"/>
              </a:rPr>
            </a:br>
            <a:endParaRPr lang="en-US" sz="2400" dirty="0">
              <a:solidFill>
                <a:srgbClr val="4C4C4C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C61229-7D11-EA12-8355-77E3D1285BFD}"/>
              </a:ext>
            </a:extLst>
          </p:cNvPr>
          <p:cNvSpPr txBox="1"/>
          <p:nvPr/>
        </p:nvSpPr>
        <p:spPr>
          <a:xfrm>
            <a:off x="627579" y="982738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52CBBE"/>
                </a:solidFill>
                <a:latin typeface="Tw Cen MT" panose="020B0602020104020603" pitchFamily="34" charset="0"/>
              </a:rPr>
              <a:t>ARAH KEBIJAKAN</a:t>
            </a:r>
            <a:endParaRPr lang="id-ID" sz="36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EE7A42-38F0-BE13-BBCB-90A55F9F24BD}"/>
              </a:ext>
            </a:extLst>
          </p:cNvPr>
          <p:cNvCxnSpPr/>
          <p:nvPr/>
        </p:nvCxnSpPr>
        <p:spPr>
          <a:xfrm>
            <a:off x="627579" y="1846716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A0C909A-BA68-325D-504E-4B495B3E7A32}"/>
              </a:ext>
            </a:extLst>
          </p:cNvPr>
          <p:cNvGrpSpPr/>
          <p:nvPr/>
        </p:nvGrpSpPr>
        <p:grpSpPr>
          <a:xfrm>
            <a:off x="6369431" y="1546187"/>
            <a:ext cx="3553648" cy="3553647"/>
            <a:chOff x="6369431" y="1546187"/>
            <a:chExt cx="3553648" cy="355364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6D746F-8FEB-76F0-2716-8B20896FD9EF}"/>
                </a:ext>
              </a:extLst>
            </p:cNvPr>
            <p:cNvSpPr/>
            <p:nvPr/>
          </p:nvSpPr>
          <p:spPr>
            <a:xfrm>
              <a:off x="6369431" y="1546187"/>
              <a:ext cx="3553648" cy="3553647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EC63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F1A5EC-AC4D-444E-9DE5-AE4A0051BE6C}"/>
                </a:ext>
              </a:extLst>
            </p:cNvPr>
            <p:cNvSpPr txBox="1"/>
            <p:nvPr/>
          </p:nvSpPr>
          <p:spPr>
            <a:xfrm>
              <a:off x="6583280" y="2790951"/>
              <a:ext cx="31606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>
                  <a:latin typeface="Tw Cen MT" panose="020B0602020104020603" pitchFamily="34" charset="0"/>
                </a:rPr>
                <a:t>DIREKTORAT PERBENIHAN HORTIKULTURA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7230B6-2FDC-748D-86DC-461F6ABE609E}"/>
              </a:ext>
            </a:extLst>
          </p:cNvPr>
          <p:cNvGrpSpPr/>
          <p:nvPr/>
        </p:nvGrpSpPr>
        <p:grpSpPr>
          <a:xfrm>
            <a:off x="9479093" y="1210947"/>
            <a:ext cx="3160644" cy="2007579"/>
            <a:chOff x="9479093" y="1210947"/>
            <a:chExt cx="3160644" cy="20075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FEC9527-6FEC-4D1C-9C3F-FCC1ABBFBB94}"/>
                </a:ext>
              </a:extLst>
            </p:cNvPr>
            <p:cNvSpPr/>
            <p:nvPr/>
          </p:nvSpPr>
          <p:spPr>
            <a:xfrm>
              <a:off x="10055626" y="1210947"/>
              <a:ext cx="2007579" cy="200757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9E7CC3-39FE-0A1E-DCF4-44A69B985AB9}"/>
                </a:ext>
              </a:extLst>
            </p:cNvPr>
            <p:cNvSpPr txBox="1"/>
            <p:nvPr/>
          </p:nvSpPr>
          <p:spPr>
            <a:xfrm>
              <a:off x="9479093" y="1883379"/>
              <a:ext cx="3160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PENGAWASAN</a:t>
              </a:r>
            </a:p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MUTU BENIH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0FA632-9A50-89A1-418D-F4F88CFB34EB}"/>
              </a:ext>
            </a:extLst>
          </p:cNvPr>
          <p:cNvGrpSpPr/>
          <p:nvPr/>
        </p:nvGrpSpPr>
        <p:grpSpPr>
          <a:xfrm>
            <a:off x="6828709" y="342090"/>
            <a:ext cx="3160644" cy="1795388"/>
            <a:chOff x="5659541" y="-137004"/>
            <a:chExt cx="3160644" cy="17953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DD918A-D045-CDD8-22A3-B8C8A36350A2}"/>
                </a:ext>
              </a:extLst>
            </p:cNvPr>
            <p:cNvSpPr/>
            <p:nvPr/>
          </p:nvSpPr>
          <p:spPr>
            <a:xfrm>
              <a:off x="6342169" y="-137004"/>
              <a:ext cx="1795388" cy="179538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FEE4E-F327-F217-46BC-5E8EEC4D966E}"/>
                </a:ext>
              </a:extLst>
            </p:cNvPr>
            <p:cNvSpPr txBox="1"/>
            <p:nvPr/>
          </p:nvSpPr>
          <p:spPr>
            <a:xfrm>
              <a:off x="5659541" y="469743"/>
              <a:ext cx="3160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PERSEBARAN</a:t>
              </a:r>
            </a:p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BENIH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DB8CF-5EB8-9AE0-3479-5CC478E2EE8C}"/>
              </a:ext>
            </a:extLst>
          </p:cNvPr>
          <p:cNvGrpSpPr/>
          <p:nvPr/>
        </p:nvGrpSpPr>
        <p:grpSpPr>
          <a:xfrm>
            <a:off x="4331496" y="2087148"/>
            <a:ext cx="3160644" cy="1598289"/>
            <a:chOff x="4331496" y="2087148"/>
            <a:chExt cx="3160644" cy="15982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1166C9-B2A8-F207-89BC-C749097C10CC}"/>
                </a:ext>
              </a:extLst>
            </p:cNvPr>
            <p:cNvSpPr/>
            <p:nvPr/>
          </p:nvSpPr>
          <p:spPr>
            <a:xfrm>
              <a:off x="5127634" y="2087148"/>
              <a:ext cx="1598289" cy="1598289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FDFEE1-DF64-54E2-1C95-6D48A8BC6B70}"/>
                </a:ext>
              </a:extLst>
            </p:cNvPr>
            <p:cNvSpPr txBox="1"/>
            <p:nvPr/>
          </p:nvSpPr>
          <p:spPr>
            <a:xfrm>
              <a:off x="4331496" y="2325945"/>
              <a:ext cx="31606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INVENTARIS</a:t>
              </a:r>
            </a:p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DATA</a:t>
              </a:r>
            </a:p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VARIETAS</a:t>
              </a:r>
            </a:p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BENIH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FD14684-AB89-9B86-B1AD-3B8F552A539C}"/>
              </a:ext>
            </a:extLst>
          </p:cNvPr>
          <p:cNvGrpSpPr/>
          <p:nvPr/>
        </p:nvGrpSpPr>
        <p:grpSpPr>
          <a:xfrm>
            <a:off x="5883236" y="4766990"/>
            <a:ext cx="3160644" cy="1764909"/>
            <a:chOff x="5883236" y="4766990"/>
            <a:chExt cx="3160644" cy="17649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DFB3BD-0379-A385-A50D-E8BCA326C6C4}"/>
                </a:ext>
              </a:extLst>
            </p:cNvPr>
            <p:cNvSpPr/>
            <p:nvPr/>
          </p:nvSpPr>
          <p:spPr>
            <a:xfrm>
              <a:off x="6583280" y="4766990"/>
              <a:ext cx="1764909" cy="1764909"/>
            </a:xfrm>
            <a:prstGeom prst="ellipse">
              <a:avLst/>
            </a:prstGeom>
            <a:solidFill>
              <a:srgbClr val="2B9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5231E6-3E65-2B32-51CD-75B09D4D1D43}"/>
                </a:ext>
              </a:extLst>
            </p:cNvPr>
            <p:cNvSpPr txBox="1"/>
            <p:nvPr/>
          </p:nvSpPr>
          <p:spPr>
            <a:xfrm>
              <a:off x="5883236" y="5369988"/>
              <a:ext cx="3160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KELEMBAGAAN</a:t>
              </a:r>
            </a:p>
            <a:p>
              <a:pPr algn="ctr"/>
              <a:r>
                <a:rPr lang="id-ID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BENIH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2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CC9BE7-5948-4992-8D51-1DA23A2E5BF5}"/>
              </a:ext>
            </a:extLst>
          </p:cNvPr>
          <p:cNvGrpSpPr/>
          <p:nvPr/>
        </p:nvGrpSpPr>
        <p:grpSpPr>
          <a:xfrm>
            <a:off x="8422446" y="1420836"/>
            <a:ext cx="2776984" cy="2336259"/>
            <a:chOff x="6488271" y="2209800"/>
            <a:chExt cx="1591583" cy="1866900"/>
          </a:xfrm>
          <a:solidFill>
            <a:srgbClr val="00B0F0"/>
          </a:solidFill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FC900C28-FF5B-4738-B15A-DA1A556BE4A0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AD5EDC-A18C-489B-B600-2AA7BA972A16}"/>
                </a:ext>
              </a:extLst>
            </p:cNvPr>
            <p:cNvSpPr txBox="1"/>
            <p:nvPr/>
          </p:nvSpPr>
          <p:spPr>
            <a:xfrm>
              <a:off x="6488271" y="2434747"/>
              <a:ext cx="1591582" cy="301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d-ID" sz="2000" b="1" dirty="0">
                  <a:solidFill>
                    <a:schemeClr val="bg1"/>
                  </a:solidFill>
                </a:rPr>
                <a:t>Inventaris Kelembagaan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FD916-9982-4C26-8840-4C110D0F1919}"/>
              </a:ext>
            </a:extLst>
          </p:cNvPr>
          <p:cNvGrpSpPr/>
          <p:nvPr/>
        </p:nvGrpSpPr>
        <p:grpSpPr>
          <a:xfrm>
            <a:off x="4859027" y="1416024"/>
            <a:ext cx="2777116" cy="2622508"/>
            <a:chOff x="3991319" y="2209800"/>
            <a:chExt cx="1591658" cy="186690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651FF2F-63F3-4ECE-8042-BB78094D992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3A4A1B-04E4-4065-B408-ED5B11CDFB39}"/>
                </a:ext>
              </a:extLst>
            </p:cNvPr>
            <p:cNvSpPr txBox="1"/>
            <p:nvPr/>
          </p:nvSpPr>
          <p:spPr>
            <a:xfrm>
              <a:off x="3991319" y="2340702"/>
              <a:ext cx="1591582" cy="682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d-ID" sz="2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Monitoring</a:t>
              </a:r>
              <a:r>
                <a:rPr lang="id-ID" sz="2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Pengendalian Mutu dan Sertifikasi Benih </a:t>
              </a:r>
              <a:r>
                <a:rPr lang="id-ID" sz="2000" b="1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Hotikultura</a:t>
              </a:r>
              <a:r>
                <a:rPr lang="id-ID" sz="2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EBEE0-4492-45DE-A964-67E1F254A828}"/>
              </a:ext>
            </a:extLst>
          </p:cNvPr>
          <p:cNvGrpSpPr/>
          <p:nvPr/>
        </p:nvGrpSpPr>
        <p:grpSpPr>
          <a:xfrm>
            <a:off x="1027369" y="1451598"/>
            <a:ext cx="2894198" cy="1933856"/>
            <a:chOff x="1510738" y="2209800"/>
            <a:chExt cx="1666905" cy="1866900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DC9C1CA-E5FB-4409-AB11-A6D6F244BB04}"/>
                </a:ext>
              </a:extLst>
            </p:cNvPr>
            <p:cNvSpPr/>
            <p:nvPr/>
          </p:nvSpPr>
          <p:spPr>
            <a:xfrm>
              <a:off x="1510738" y="2209800"/>
              <a:ext cx="1666904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BB8E6-7D30-4B04-B68D-4E51D391A7CF}"/>
                </a:ext>
              </a:extLst>
            </p:cNvPr>
            <p:cNvSpPr txBox="1"/>
            <p:nvPr/>
          </p:nvSpPr>
          <p:spPr>
            <a:xfrm>
              <a:off x="1510739" y="2593075"/>
              <a:ext cx="1666904" cy="64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d-ID" sz="2000" b="1" dirty="0" err="1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Monitoring</a:t>
              </a:r>
              <a:r>
                <a:rPr lang="id-ID" sz="20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Produksi, </a:t>
              </a:r>
            </a:p>
            <a:p>
              <a:pPr lvl="0" algn="ctr"/>
              <a:r>
                <a:rPr lang="id-ID" sz="2000" b="1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Stok dan Sebaran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FACF65-7AA1-4442-93B4-ED26212D6CE0}"/>
              </a:ext>
            </a:extLst>
          </p:cNvPr>
          <p:cNvSpPr/>
          <p:nvPr/>
        </p:nvSpPr>
        <p:spPr>
          <a:xfrm flipV="1">
            <a:off x="1031541" y="2790677"/>
            <a:ext cx="2890395" cy="3779598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AECF6D-6C0C-4F48-8FBD-AB00305F2AC7}"/>
              </a:ext>
            </a:extLst>
          </p:cNvPr>
          <p:cNvSpPr/>
          <p:nvPr/>
        </p:nvSpPr>
        <p:spPr>
          <a:xfrm flipV="1">
            <a:off x="4859166" y="2786565"/>
            <a:ext cx="2776984" cy="3783709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361B01-03EA-4A3C-8B61-BEC6A891C530}"/>
              </a:ext>
            </a:extLst>
          </p:cNvPr>
          <p:cNvSpPr/>
          <p:nvPr/>
        </p:nvSpPr>
        <p:spPr>
          <a:xfrm flipV="1">
            <a:off x="8422451" y="2794922"/>
            <a:ext cx="2776984" cy="379426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C4C89E-AEC9-4EFC-967F-5EA35A3AAE4E}"/>
              </a:ext>
            </a:extLst>
          </p:cNvPr>
          <p:cNvGrpSpPr/>
          <p:nvPr/>
        </p:nvGrpSpPr>
        <p:grpSpPr>
          <a:xfrm>
            <a:off x="1027504" y="3264144"/>
            <a:ext cx="2894199" cy="2463265"/>
            <a:chOff x="1478327" y="3837442"/>
            <a:chExt cx="1687017" cy="690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8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D059CF-E439-4FFA-9F4D-8D4AEE67AF68}"/>
                </a:ext>
              </a:extLst>
            </p:cNvPr>
            <p:cNvSpPr txBox="1"/>
            <p:nvPr/>
          </p:nvSpPr>
          <p:spPr>
            <a:xfrm>
              <a:off x="1478327" y="3852160"/>
              <a:ext cx="1687017" cy="67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d-ID" sz="1600" b="1" dirty="0">
                  <a:latin typeface="Tw Cen MT" panose="020B0602020104020603" pitchFamily="34" charset="0"/>
                </a:rPr>
                <a:t>Pelaporan Produksi dan stok masih konvensional (Via fisik/via email/</a:t>
              </a:r>
              <a:r>
                <a:rPr lang="en-US" sz="1600" b="1" dirty="0" err="1">
                  <a:latin typeface="Tw Cen MT" panose="020B0602020104020603" pitchFamily="34" charset="0"/>
                </a:rPr>
                <a:t>Whatsapp</a:t>
              </a:r>
              <a:r>
                <a:rPr lang="id-ID" sz="1600" b="1" dirty="0">
                  <a:latin typeface="Tw Cen MT" panose="020B0602020104020603" pitchFamily="34" charset="0"/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d-ID" sz="1600" b="1" dirty="0">
                  <a:latin typeface="Tw Cen MT" panose="020B0602020104020603" pitchFamily="34" charset="0"/>
                </a:rPr>
                <a:t>Kuantitas benih VS Kuantitas SDM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d-ID" sz="1600" b="1" dirty="0">
                  <a:latin typeface="Tw Cen MT" panose="020B0602020104020603" pitchFamily="34" charset="0"/>
                </a:rPr>
                <a:t>Inventaris Pohon Induk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d-ID" sz="1600" b="1" dirty="0" err="1">
                  <a:latin typeface="Tw Cen MT" panose="020B0602020104020603" pitchFamily="34" charset="0"/>
                </a:rPr>
                <a:t>Marker</a:t>
              </a:r>
              <a:r>
                <a:rPr lang="id-ID" sz="1600" b="1" dirty="0">
                  <a:latin typeface="Tw Cen MT" panose="020B0602020104020603" pitchFamily="34" charset="0"/>
                </a:rPr>
                <a:t> Benih masih berbentuk angka (No. Label)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d-ID" sz="1600" b="1" dirty="0">
                  <a:latin typeface="Tw Cen MT" panose="020B0602020104020603" pitchFamily="34" charset="0"/>
                </a:rPr>
                <a:t>Kontrol Pelaporan untuk lembaga </a:t>
              </a:r>
              <a:r>
                <a:rPr lang="id-ID" sz="1600" b="1" dirty="0" err="1">
                  <a:latin typeface="Tw Cen MT" panose="020B0602020104020603" pitchFamily="34" charset="0"/>
                </a:rPr>
                <a:t>diluar</a:t>
              </a:r>
              <a:r>
                <a:rPr lang="id-ID" sz="1600" b="1" dirty="0">
                  <a:latin typeface="Tw Cen MT" panose="020B0602020104020603" pitchFamily="34" charset="0"/>
                </a:rPr>
                <a:t> pemerintahan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A669BBC-E05E-4A57-8B37-7C1ED4C4A29B}"/>
              </a:ext>
            </a:extLst>
          </p:cNvPr>
          <p:cNvSpPr txBox="1"/>
          <p:nvPr/>
        </p:nvSpPr>
        <p:spPr>
          <a:xfrm>
            <a:off x="8422445" y="3459965"/>
            <a:ext cx="277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600" b="1" dirty="0">
                <a:latin typeface="Tw Cen MT" panose="020B0602020104020603" pitchFamily="34" charset="0"/>
              </a:rPr>
              <a:t>Belum adanya inventaris </a:t>
            </a:r>
            <a:r>
              <a:rPr lang="id-ID" sz="1600" b="1" dirty="0" err="1">
                <a:latin typeface="Tw Cen MT" panose="020B0602020104020603" pitchFamily="34" charset="0"/>
              </a:rPr>
              <a:t>sarpras</a:t>
            </a:r>
            <a:r>
              <a:rPr lang="id-ID" sz="1600" b="1" dirty="0">
                <a:latin typeface="Tw Cen MT" panose="020B0602020104020603" pitchFamily="34" charset="0"/>
              </a:rPr>
              <a:t> lembaga/produsen benih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600" b="1" dirty="0">
                <a:latin typeface="Tw Cen MT" panose="020B0602020104020603" pitchFamily="34" charset="0"/>
              </a:rPr>
              <a:t>Kegiatan lembaga/produsen </a:t>
            </a:r>
            <a:r>
              <a:rPr lang="en-US" sz="1600" b="1" dirty="0" err="1">
                <a:latin typeface="Tw Cen MT" panose="020B0602020104020603" pitchFamily="34" charset="0"/>
              </a:rPr>
              <a:t>produksi</a:t>
            </a:r>
            <a:r>
              <a:rPr lang="en-US" sz="1600" b="1" dirty="0">
                <a:latin typeface="Tw Cen MT" panose="020B0602020104020603" pitchFamily="34" charset="0"/>
              </a:rPr>
              <a:t> </a:t>
            </a:r>
            <a:r>
              <a:rPr lang="id-ID" sz="1600" b="1" dirty="0">
                <a:latin typeface="Tw Cen MT" panose="020B0602020104020603" pitchFamily="34" charset="0"/>
              </a:rPr>
              <a:t>benih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674873-9E7D-75E5-F5E8-C593943DE038}"/>
              </a:ext>
            </a:extLst>
          </p:cNvPr>
          <p:cNvSpPr txBox="1"/>
          <p:nvPr/>
        </p:nvSpPr>
        <p:spPr>
          <a:xfrm>
            <a:off x="4859020" y="3487690"/>
            <a:ext cx="2776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600" b="1" dirty="0">
                <a:latin typeface="Tw Cen MT" panose="020B0602020104020603" pitchFamily="34" charset="0"/>
              </a:rPr>
              <a:t>Pendataan Varietas Tersertifikasi belum </a:t>
            </a:r>
            <a:r>
              <a:rPr lang="id-ID" sz="1600" b="1" i="1" dirty="0" err="1">
                <a:latin typeface="Tw Cen MT" panose="020B0602020104020603" pitchFamily="34" charset="0"/>
              </a:rPr>
              <a:t>user-friendly</a:t>
            </a:r>
            <a:endParaRPr lang="id-ID" sz="1600" b="1" i="1" dirty="0">
              <a:latin typeface="Tw Cen MT" panose="020B06020201040206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600" b="1" dirty="0">
                <a:latin typeface="Tw Cen MT" panose="020B0602020104020603" pitchFamily="34" charset="0"/>
              </a:rPr>
              <a:t>Pelaporan Produk hasil sertifikasi masih konvensional (Via fisik/via email/</a:t>
            </a:r>
            <a:r>
              <a:rPr lang="en-US" sz="1600" b="1" dirty="0" err="1">
                <a:latin typeface="Tw Cen MT" panose="020B0602020104020603" pitchFamily="34" charset="0"/>
              </a:rPr>
              <a:t>Whatsapp</a:t>
            </a:r>
            <a:r>
              <a:rPr lang="id-ID" sz="1600" b="1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CD84C2-F766-D89F-6726-C3EA556246BB}"/>
              </a:ext>
            </a:extLst>
          </p:cNvPr>
          <p:cNvSpPr txBox="1"/>
          <p:nvPr/>
        </p:nvSpPr>
        <p:spPr>
          <a:xfrm>
            <a:off x="1045555" y="33457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b="1" dirty="0">
                <a:solidFill>
                  <a:srgbClr val="FF5969"/>
                </a:solidFill>
                <a:latin typeface="Tw Cen MT" panose="020B0602020104020603" pitchFamily="34" charset="0"/>
              </a:rPr>
              <a:t>PERMASALAHAN SPESIFIK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C8B2F2-77BA-C39D-0885-684332793862}"/>
              </a:ext>
            </a:extLst>
          </p:cNvPr>
          <p:cNvCxnSpPr/>
          <p:nvPr/>
        </p:nvCxnSpPr>
        <p:spPr>
          <a:xfrm>
            <a:off x="1158096" y="980905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29BA8FEB-CE6D-7732-42D8-92BAC759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0"/>
          <a:stretch/>
        </p:blipFill>
        <p:spPr>
          <a:xfrm flipH="1">
            <a:off x="530" y="1390745"/>
            <a:ext cx="5143509" cy="551079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2B9A069E-2551-7A0E-755F-E398C52B87E6}"/>
              </a:ext>
            </a:extLst>
          </p:cNvPr>
          <p:cNvSpPr txBox="1"/>
          <p:nvPr/>
        </p:nvSpPr>
        <p:spPr>
          <a:xfrm>
            <a:off x="398440" y="190709"/>
            <a:ext cx="8393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00B0F0"/>
                </a:solidFill>
                <a:latin typeface="Tw Cen MT" panose="020B0602020104020603" pitchFamily="34" charset="0"/>
              </a:rPr>
              <a:t>KEBUTUHAN AKAN DIGITALISASI</a:t>
            </a:r>
            <a:r>
              <a:rPr lang="en-US" sz="2800" b="1" dirty="0">
                <a:solidFill>
                  <a:srgbClr val="00B0F0"/>
                </a:solidFill>
                <a:latin typeface="Tw Cen MT" panose="020B0602020104020603" pitchFamily="34" charset="0"/>
              </a:rPr>
              <a:t> - PERBENIHAN</a:t>
            </a:r>
            <a:endParaRPr lang="id-ID" sz="28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80EA0EF-1231-F784-54AE-7BF18DDBB707}"/>
              </a:ext>
            </a:extLst>
          </p:cNvPr>
          <p:cNvCxnSpPr/>
          <p:nvPr/>
        </p:nvCxnSpPr>
        <p:spPr>
          <a:xfrm>
            <a:off x="510983" y="713929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Diagram 76">
            <a:extLst>
              <a:ext uri="{FF2B5EF4-FFF2-40B4-BE49-F238E27FC236}">
                <a16:creationId xmlns:a16="http://schemas.microsoft.com/office/drawing/2014/main" id="{1BBC27B4-4D00-4D61-52D7-643A131D2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129854"/>
              </p:ext>
            </p:extLst>
          </p:nvPr>
        </p:nvGraphicFramePr>
        <p:xfrm>
          <a:off x="3512693" y="1347202"/>
          <a:ext cx="8678779" cy="500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3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Graphic spid="7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C9A8553A-2D03-C999-4410-0A61451A9F17}"/>
              </a:ext>
            </a:extLst>
          </p:cNvPr>
          <p:cNvSpPr txBox="1"/>
          <p:nvPr/>
        </p:nvSpPr>
        <p:spPr>
          <a:xfrm>
            <a:off x="1811502" y="232833"/>
            <a:ext cx="9645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4000" b="1" dirty="0">
                <a:solidFill>
                  <a:srgbClr val="52CBBE"/>
                </a:solidFill>
                <a:latin typeface="Tw Cen MT" panose="020B0602020104020603" pitchFamily="34" charset="0"/>
              </a:rPr>
              <a:t>MENGENAL PENGGUNA PROSEED - HORTI</a:t>
            </a:r>
            <a:endParaRPr lang="id-ID" sz="16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3ABB39A-3282-D0E1-95E0-90377ABA1D89}"/>
              </a:ext>
            </a:extLst>
          </p:cNvPr>
          <p:cNvCxnSpPr/>
          <p:nvPr/>
        </p:nvCxnSpPr>
        <p:spPr>
          <a:xfrm>
            <a:off x="5900194" y="966931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5281E7D-2B63-6F5A-F134-9E4D53EBD8C2}"/>
              </a:ext>
            </a:extLst>
          </p:cNvPr>
          <p:cNvSpPr/>
          <p:nvPr/>
        </p:nvSpPr>
        <p:spPr>
          <a:xfrm>
            <a:off x="2693962" y="1616417"/>
            <a:ext cx="801859" cy="8018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1</a:t>
            </a:r>
            <a:endParaRPr lang="en-US" b="1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9AD4CFC-713C-D33E-7418-3317E7A9280B}"/>
              </a:ext>
            </a:extLst>
          </p:cNvPr>
          <p:cNvSpPr/>
          <p:nvPr/>
        </p:nvSpPr>
        <p:spPr>
          <a:xfrm>
            <a:off x="2665825" y="2766743"/>
            <a:ext cx="801859" cy="801859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C384839-F142-EFAD-3AED-250AC8CCCEB6}"/>
              </a:ext>
            </a:extLst>
          </p:cNvPr>
          <p:cNvSpPr/>
          <p:nvPr/>
        </p:nvSpPr>
        <p:spPr>
          <a:xfrm>
            <a:off x="2665824" y="3917069"/>
            <a:ext cx="801859" cy="801859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E9358F2-6241-4A03-ADE2-8D6FD9B15FD8}"/>
              </a:ext>
            </a:extLst>
          </p:cNvPr>
          <p:cNvSpPr/>
          <p:nvPr/>
        </p:nvSpPr>
        <p:spPr>
          <a:xfrm>
            <a:off x="2665823" y="5067395"/>
            <a:ext cx="801859" cy="801859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60072-51C9-3A46-C2B7-0598560A2C34}"/>
              </a:ext>
            </a:extLst>
          </p:cNvPr>
          <p:cNvSpPr/>
          <p:nvPr/>
        </p:nvSpPr>
        <p:spPr>
          <a:xfrm>
            <a:off x="4170608" y="1616417"/>
            <a:ext cx="5327430" cy="8018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E19668B-19ED-919C-FC5E-3FC320425B9E}"/>
              </a:ext>
            </a:extLst>
          </p:cNvPr>
          <p:cNvSpPr/>
          <p:nvPr/>
        </p:nvSpPr>
        <p:spPr>
          <a:xfrm>
            <a:off x="4170606" y="2766748"/>
            <a:ext cx="5327430" cy="801848"/>
          </a:xfrm>
          <a:prstGeom prst="rect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2079E61-2619-F5C9-58F1-BAA262F05361}"/>
              </a:ext>
            </a:extLst>
          </p:cNvPr>
          <p:cNvSpPr/>
          <p:nvPr/>
        </p:nvSpPr>
        <p:spPr>
          <a:xfrm>
            <a:off x="4170606" y="3917080"/>
            <a:ext cx="5327430" cy="801848"/>
          </a:xfrm>
          <a:prstGeom prst="rect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9A7DD08-6FA1-7858-BE3F-B21A27C34E24}"/>
              </a:ext>
            </a:extLst>
          </p:cNvPr>
          <p:cNvSpPr/>
          <p:nvPr/>
        </p:nvSpPr>
        <p:spPr>
          <a:xfrm>
            <a:off x="4170607" y="5067395"/>
            <a:ext cx="5327430" cy="801848"/>
          </a:xfrm>
          <a:prstGeom prst="rect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182B0-4380-13D3-9C4E-E474AE53AB5A}"/>
              </a:ext>
            </a:extLst>
          </p:cNvPr>
          <p:cNvSpPr txBox="1"/>
          <p:nvPr/>
        </p:nvSpPr>
        <p:spPr>
          <a:xfrm>
            <a:off x="2978835" y="29830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9FA08-8FD8-1387-88E4-3B80A6020C38}"/>
              </a:ext>
            </a:extLst>
          </p:cNvPr>
          <p:cNvSpPr txBox="1"/>
          <p:nvPr/>
        </p:nvSpPr>
        <p:spPr>
          <a:xfrm>
            <a:off x="2978835" y="4133332"/>
            <a:ext cx="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B2DE4-19E7-F485-92E1-FA6402B75B74}"/>
              </a:ext>
            </a:extLst>
          </p:cNvPr>
          <p:cNvSpPr txBox="1"/>
          <p:nvPr/>
        </p:nvSpPr>
        <p:spPr>
          <a:xfrm>
            <a:off x="2915909" y="52836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65575-428F-8C1A-DA97-83BCDFF4F5F4}"/>
              </a:ext>
            </a:extLst>
          </p:cNvPr>
          <p:cNvSpPr txBox="1"/>
          <p:nvPr/>
        </p:nvSpPr>
        <p:spPr>
          <a:xfrm>
            <a:off x="4969734" y="1694175"/>
            <a:ext cx="406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Tw Cen MT" panose="020B0602020104020603" pitchFamily="34" charset="0"/>
              </a:rPr>
              <a:t>ADMIN PUSAT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(PIMPINAN DAN ADMIN)</a:t>
            </a:r>
            <a:endParaRPr lang="id-ID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CC3E4B2-225F-59A0-A348-7E9AD8991307}"/>
              </a:ext>
            </a:extLst>
          </p:cNvPr>
          <p:cNvSpPr txBox="1"/>
          <p:nvPr/>
        </p:nvSpPr>
        <p:spPr>
          <a:xfrm>
            <a:off x="4403456" y="2877262"/>
            <a:ext cx="48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d-ID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ADMIN LEMBAGA SERTIFIKASI</a:t>
            </a:r>
          </a:p>
          <a:p>
            <a:pPr lvl="1" algn="ctr"/>
            <a:r>
              <a:rPr lang="id-ID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(BPSB DAN LSSM)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44B5AA-4A87-0C73-1846-538C6EEDDF8B}"/>
              </a:ext>
            </a:extLst>
          </p:cNvPr>
          <p:cNvSpPr txBox="1"/>
          <p:nvPr/>
        </p:nvSpPr>
        <p:spPr>
          <a:xfrm>
            <a:off x="4229594" y="4022018"/>
            <a:ext cx="4809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id-ID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ADMIN LEMBAGA PRODUSEN </a:t>
            </a:r>
          </a:p>
          <a:p>
            <a:pPr lvl="2" algn="ctr"/>
            <a:r>
              <a:rPr lang="id-ID" sz="1200" b="1" dirty="0">
                <a:solidFill>
                  <a:schemeClr val="bg1"/>
                </a:solidFill>
                <a:latin typeface="Tw Cen MT" panose="020B0602020104020603" pitchFamily="34" charset="0"/>
              </a:rPr>
              <a:t>(BBH, PENANGKAR BENIH, UPBS, MITRA SWASTA)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E6AC357-3DCA-5D9F-02D8-64824A036412}"/>
              </a:ext>
            </a:extLst>
          </p:cNvPr>
          <p:cNvSpPr txBox="1"/>
          <p:nvPr/>
        </p:nvSpPr>
        <p:spPr>
          <a:xfrm>
            <a:off x="3832719" y="5029295"/>
            <a:ext cx="48097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id-ID" b="1" dirty="0">
                <a:solidFill>
                  <a:schemeClr val="bg1"/>
                </a:solidFill>
                <a:latin typeface="Tw Cen MT" panose="020B0602020104020603" pitchFamily="34" charset="0"/>
              </a:rPr>
              <a:t>ADMIN PELAPOR</a:t>
            </a:r>
          </a:p>
          <a:p>
            <a:pPr lvl="3" algn="ctr"/>
            <a:r>
              <a:rPr lang="id-ID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(PETUGAS LAPANG) </a:t>
            </a:r>
            <a:br>
              <a:rPr lang="id-ID" sz="16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id-ID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Menggunakan Gadget Android</a:t>
            </a:r>
          </a:p>
        </p:txBody>
      </p:sp>
    </p:spTree>
    <p:extLst>
      <p:ext uri="{BB962C8B-B14F-4D97-AF65-F5344CB8AC3E}">
        <p14:creationId xmlns:p14="http://schemas.microsoft.com/office/powerpoint/2010/main" val="34902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" grpId="0" animBg="1"/>
      <p:bldP spid="97" grpId="0" animBg="1"/>
      <p:bldP spid="98" grpId="0" animBg="1"/>
      <p:bldP spid="99" grpId="0" animBg="1"/>
      <p:bldP spid="4" grpId="0" animBg="1"/>
      <p:bldP spid="100" grpId="0" animBg="1"/>
      <p:bldP spid="101" grpId="0" animBg="1"/>
      <p:bldP spid="102" grpId="0" animBg="1"/>
      <p:bldP spid="5" grpId="0"/>
      <p:bldP spid="6" grpId="0"/>
      <p:bldP spid="7" grpId="0"/>
      <p:bldP spid="8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C9A8553A-2D03-C999-4410-0A61451A9F17}"/>
              </a:ext>
            </a:extLst>
          </p:cNvPr>
          <p:cNvSpPr txBox="1"/>
          <p:nvPr/>
        </p:nvSpPr>
        <p:spPr>
          <a:xfrm>
            <a:off x="2639503" y="145788"/>
            <a:ext cx="7395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2CBBE"/>
                </a:solidFill>
                <a:latin typeface="Tw Cen MT" panose="020B0602020104020603" pitchFamily="34" charset="0"/>
              </a:rPr>
              <a:t>PERAN MASING-MASING TINGKAT PENGGUNA</a:t>
            </a:r>
            <a:endParaRPr lang="id-ID" sz="5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3ABB39A-3282-D0E1-95E0-90377ABA1D89}"/>
              </a:ext>
            </a:extLst>
          </p:cNvPr>
          <p:cNvCxnSpPr/>
          <p:nvPr/>
        </p:nvCxnSpPr>
        <p:spPr>
          <a:xfrm>
            <a:off x="5602781" y="698052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B2176F60-09A7-0E4A-7273-BB0BE33F1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732836"/>
              </p:ext>
            </p:extLst>
          </p:nvPr>
        </p:nvGraphicFramePr>
        <p:xfrm>
          <a:off x="838200" y="849581"/>
          <a:ext cx="10515600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ADMIN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ADMIN LEMBAGA SERTIFIKASI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ADMIN PRODUSEN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ADMIN PELAPOR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Lembaga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Sertifikasi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Menginput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Lembaga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Sertifikasi</a:t>
                      </a:r>
                      <a:r>
                        <a:rPr lang="en-US" sz="1400" dirty="0"/>
                        <a:t> BPSB/LSSM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Pemberian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Melengkapi</a:t>
                      </a:r>
                      <a:r>
                        <a:rPr lang="en-US" sz="1400" baseline="0" dirty="0"/>
                        <a:t> Data </a:t>
                      </a:r>
                      <a:r>
                        <a:rPr lang="en-US" sz="1400" baseline="0" dirty="0" err="1"/>
                        <a:t>Lembaganya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Inventaris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Produsen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Monitoring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Evaluasi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Menginput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Produsen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memberikan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Melengkapi</a:t>
                      </a:r>
                      <a:r>
                        <a:rPr lang="en-US" sz="1400" baseline="0" dirty="0"/>
                        <a:t> Data </a:t>
                      </a:r>
                      <a:r>
                        <a:rPr lang="en-US" sz="1400" baseline="0" dirty="0" err="1"/>
                        <a:t>Lembaganya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berikut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pemberian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akun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pelapor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Penentuan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Target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Validasi</a:t>
                      </a:r>
                      <a:r>
                        <a:rPr lang="en-US" sz="1400" baseline="0" dirty="0"/>
                        <a:t> Target </a:t>
                      </a:r>
                      <a:r>
                        <a:rPr lang="en-US" sz="1400" baseline="0" dirty="0" err="1"/>
                        <a:t>Produksi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Benih</a:t>
                      </a:r>
                      <a:r>
                        <a:rPr lang="en-US" sz="1400" baseline="0" dirty="0"/>
                        <a:t> yang </a:t>
                      </a:r>
                      <a:r>
                        <a:rPr lang="en-US" sz="1400" baseline="0" dirty="0" err="1"/>
                        <a:t>diajukan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Monitoring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Evaluasi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Menentukan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mengajukan</a:t>
                      </a:r>
                      <a:r>
                        <a:rPr lang="en-US" sz="1400" baseline="0" dirty="0"/>
                        <a:t> target </a:t>
                      </a:r>
                      <a:r>
                        <a:rPr lang="en-US" sz="1400" baseline="0" dirty="0" err="1"/>
                        <a:t>produksi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Pelaporan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Produksi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Benih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Siap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Salur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Monitoring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Evaluasi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Menginput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Sertifikat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Label </a:t>
                      </a:r>
                      <a:r>
                        <a:rPr lang="en-US" sz="1400" dirty="0" err="1"/>
                        <a:t>Benih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diajukan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memenuhi</a:t>
                      </a:r>
                      <a:r>
                        <a:rPr lang="en-US" sz="1400" dirty="0"/>
                        <a:t> PTM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Monitoring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Evaluasi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Pengajuan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Sertifikasi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Stok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Benih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Siap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Salur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Melaporkan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Produksi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Benih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Siap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Salur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diantara</a:t>
                      </a:r>
                      <a:r>
                        <a:rPr lang="en-US" sz="1400" dirty="0"/>
                        <a:t> lain </a:t>
                      </a:r>
                      <a:r>
                        <a:rPr lang="en-US" sz="1400" dirty="0" err="1"/>
                        <a:t>Penyediaan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Btg</a:t>
                      </a:r>
                      <a:r>
                        <a:rPr lang="en-US" sz="1400" baseline="0" dirty="0"/>
                        <a:t>. </a:t>
                      </a:r>
                      <a:r>
                        <a:rPr lang="en-US" sz="1400" baseline="0" dirty="0" err="1"/>
                        <a:t>Bawah</a:t>
                      </a:r>
                      <a:r>
                        <a:rPr lang="en-US" sz="1400" baseline="0" dirty="0"/>
                        <a:t>, Proses </a:t>
                      </a:r>
                      <a:r>
                        <a:rPr lang="en-US" sz="1400" baseline="0" dirty="0" err="1"/>
                        <a:t>Perbanyakan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Pengajuan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Sertifikasi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Benih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Siap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Salur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Pohon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Induk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Monitoring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Evaluasi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Menginput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Pohon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Induk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Melaporkan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Kondisi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Induk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Kultivar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Hortikultura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Menginput</a:t>
                      </a:r>
                      <a:r>
                        <a:rPr lang="en-US" sz="1400" baseline="0" dirty="0"/>
                        <a:t> Data </a:t>
                      </a:r>
                      <a:r>
                        <a:rPr lang="en-US" sz="1400" baseline="0" dirty="0" err="1"/>
                        <a:t>Pemohon</a:t>
                      </a:r>
                      <a:r>
                        <a:rPr lang="en-US" sz="1400" baseline="0" dirty="0"/>
                        <a:t>, Data </a:t>
                      </a:r>
                      <a:r>
                        <a:rPr lang="en-US" sz="1400" baseline="0" dirty="0" err="1"/>
                        <a:t>Varietas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Masa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Sanggah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Data </a:t>
                      </a:r>
                      <a:r>
                        <a:rPr lang="en-US" sz="1400" baseline="0" dirty="0" err="1"/>
                        <a:t>Varietas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Terdaftar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Melaporkan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Varietas</a:t>
                      </a:r>
                      <a:r>
                        <a:rPr lang="en-US" sz="1400" baseline="0" dirty="0"/>
                        <a:t> yang </a:t>
                      </a:r>
                      <a:r>
                        <a:rPr lang="en-US" sz="1400" baseline="0" dirty="0" err="1"/>
                        <a:t>tersebar</a:t>
                      </a:r>
                      <a:r>
                        <a:rPr lang="en-US" sz="1400" baseline="0" dirty="0"/>
                        <a:t> di </a:t>
                      </a:r>
                      <a:r>
                        <a:rPr lang="en-US" sz="1400" baseline="0" dirty="0" err="1"/>
                        <a:t>wilayahnya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Master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Wilayah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Menginput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Merubah</a:t>
                      </a:r>
                      <a:r>
                        <a:rPr lang="en-US" sz="14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C9A8553A-2D03-C999-4410-0A61451A9F17}"/>
              </a:ext>
            </a:extLst>
          </p:cNvPr>
          <p:cNvSpPr txBox="1"/>
          <p:nvPr/>
        </p:nvSpPr>
        <p:spPr>
          <a:xfrm>
            <a:off x="1405102" y="232833"/>
            <a:ext cx="9645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PENGENALAN FITUR PROSEED – HORTI 	</a:t>
            </a:r>
            <a:endParaRPr lang="id-ID" sz="16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3ABB39A-3282-D0E1-95E0-90377ABA1D89}"/>
              </a:ext>
            </a:extLst>
          </p:cNvPr>
          <p:cNvCxnSpPr/>
          <p:nvPr/>
        </p:nvCxnSpPr>
        <p:spPr>
          <a:xfrm>
            <a:off x="5493794" y="966931"/>
            <a:ext cx="1468507" cy="0"/>
          </a:xfrm>
          <a:prstGeom prst="line">
            <a:avLst/>
          </a:prstGeom>
          <a:ln w="381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9455CA7-4B04-3936-495F-2D9AB4823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252733"/>
              </p:ext>
            </p:extLst>
          </p:nvPr>
        </p:nvGraphicFramePr>
        <p:xfrm>
          <a:off x="377371" y="1206500"/>
          <a:ext cx="114227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9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4E03FA74-0405-1582-5D4F-7870B161BF6E}"/>
              </a:ext>
            </a:extLst>
          </p:cNvPr>
          <p:cNvSpPr txBox="1"/>
          <p:nvPr/>
        </p:nvSpPr>
        <p:spPr>
          <a:xfrm>
            <a:off x="2424814" y="2354291"/>
            <a:ext cx="7278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rgbClr val="FF5969"/>
                </a:solidFill>
                <a:latin typeface="Tw Cen MT" panose="020B0602020104020603" pitchFamily="34" charset="0"/>
              </a:rPr>
              <a:t>FITUR PELAPORAN PRODUKSI DAN STOK BENIH HORTIKULTURA</a:t>
            </a:r>
            <a:endParaRPr lang="en-US" sz="48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0D52FE-58FE-7B25-0A6F-44319431A1DC}"/>
              </a:ext>
            </a:extLst>
          </p:cNvPr>
          <p:cNvGrpSpPr/>
          <p:nvPr/>
        </p:nvGrpSpPr>
        <p:grpSpPr>
          <a:xfrm>
            <a:off x="4038080" y="4639716"/>
            <a:ext cx="4140553" cy="451824"/>
            <a:chOff x="4679586" y="878988"/>
            <a:chExt cx="1745757" cy="190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2675BF-7115-DB8E-CD8E-EBE3328DA81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7D19E9-CD8F-419A-069E-66A935C357B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E151BB-2768-30CA-FE4E-80A1B09E41D4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5796777-25C6-607C-035C-865BC0027E7D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D7655A-250E-05D5-8A73-6ABE6D4FA7E1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93F98D4-C96C-438F-B6B6-E4BAE08A92AC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9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1030</Words>
  <Application>Microsoft Office PowerPoint</Application>
  <PresentationFormat>Widescreen</PresentationFormat>
  <Paragraphs>261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ALUR PELAPORAN PRODUKSI DAN STOK BENIH HORTIKULTURA </vt:lpstr>
      <vt:lpstr>CONTOH OUTPUT QR CODE BENIH SIAP SALUR</vt:lpstr>
      <vt:lpstr>TEMPLATE KODE</vt:lpstr>
      <vt:lpstr>PowerPoint Presentation</vt:lpstr>
      <vt:lpstr>ALUR LEMBAGA SERTIFIKASI BENIH HORTIKULTURA</vt:lpstr>
      <vt:lpstr>CONTOH OUTPUT QR CODE POHON INDUK</vt:lpstr>
      <vt:lpstr>PowerPoint Presentation</vt:lpstr>
      <vt:lpstr>ALUR KULTIVAR HORTIKULTURA</vt:lpstr>
      <vt:lpstr>OUTPUT SEBARAN VARIETAS</vt:lpstr>
      <vt:lpstr>DAFTAR VARIETAS MASA SANGGAH</vt:lpstr>
      <vt:lpstr>PowerPoint Presentation</vt:lpstr>
      <vt:lpstr>ALUR DATABASE PRODUSEN BENIH HORTIKULTURA</vt:lpstr>
      <vt:lpstr>CONTOH OUTPUT QR CODE PRODUSEN BENIH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irma siti rahmah</cp:lastModifiedBy>
  <cp:revision>3</cp:revision>
  <dcterms:created xsi:type="dcterms:W3CDTF">2018-05-09T09:19:15Z</dcterms:created>
  <dcterms:modified xsi:type="dcterms:W3CDTF">2022-06-27T11:56:26Z</dcterms:modified>
</cp:coreProperties>
</file>