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78" r:id="rId8"/>
    <p:sldId id="284" r:id="rId9"/>
    <p:sldId id="286" r:id="rId10"/>
    <p:sldId id="283" r:id="rId11"/>
    <p:sldId id="287" r:id="rId12"/>
    <p:sldId id="282" r:id="rId13"/>
    <p:sldId id="280" r:id="rId14"/>
    <p:sldId id="288" r:id="rId15"/>
    <p:sldId id="289" r:id="rId16"/>
    <p:sldId id="279" r:id="rId17"/>
    <p:sldId id="291" r:id="rId18"/>
    <p:sldId id="276" r:id="rId19"/>
    <p:sldId id="26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38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5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68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637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50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308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649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291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07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02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00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175AC2F-C216-4E83-9D89-E08FD8754024}" type="datetimeFigureOut">
              <a:rPr lang="en-ID" smtClean="0"/>
              <a:t>01/09/2023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B006561-69A2-407A-87CE-5D17358FFC05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60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APLIKASI STOP BOROS PANGAN V.2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B36EEB-2DD4-4EBC-BD05-F2C5C54A0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8681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SKEMA VERSI 2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86F0921-ED2C-4617-B2D7-503A839D619F}"/>
              </a:ext>
            </a:extLst>
          </p:cNvPr>
          <p:cNvSpPr txBox="1">
            <a:spLocks/>
          </p:cNvSpPr>
          <p:nvPr/>
        </p:nvSpPr>
        <p:spPr>
          <a:xfrm>
            <a:off x="1524000" y="292325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Pendataan</a:t>
            </a:r>
            <a:r>
              <a:rPr lang="en-US" sz="3600" dirty="0"/>
              <a:t> </a:t>
            </a:r>
            <a:r>
              <a:rPr lang="en-US" sz="3600" dirty="0" err="1"/>
              <a:t>Penggiat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4207933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C6E84EA-9110-4112-8DF9-74803D11BC54}"/>
              </a:ext>
            </a:extLst>
          </p:cNvPr>
          <p:cNvSpPr/>
          <p:nvPr/>
        </p:nvSpPr>
        <p:spPr>
          <a:xfrm>
            <a:off x="6077704" y="-7718"/>
            <a:ext cx="611429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42" name="Rectangle 41"/>
          <p:cNvSpPr/>
          <p:nvPr/>
        </p:nvSpPr>
        <p:spPr>
          <a:xfrm>
            <a:off x="-18296" y="-7718"/>
            <a:ext cx="6096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Rounded Rectangle 28"/>
          <p:cNvSpPr/>
          <p:nvPr/>
        </p:nvSpPr>
        <p:spPr>
          <a:xfrm>
            <a:off x="7918266" y="5488431"/>
            <a:ext cx="2566149" cy="3788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err="1"/>
              <a:t>Selesai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610599" y="929309"/>
            <a:ext cx="3537615" cy="1741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Detail </a:t>
            </a:r>
            <a:r>
              <a:rPr lang="en-US" sz="1400" b="1" dirty="0" err="1"/>
              <a:t>Penggiat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 </a:t>
            </a:r>
            <a:r>
              <a:rPr lang="en-US" sz="1400" dirty="0" err="1"/>
              <a:t>Penggiat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Alamat*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Koordinat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Logo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510333" y="2354501"/>
            <a:ext cx="1524002" cy="110938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LOGIN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Password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20759" y="143971"/>
            <a:ext cx="25358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 PROVINSI/PUSAT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ounded Rectangle 4">
            <a:extLst>
              <a:ext uri="{FF2B5EF4-FFF2-40B4-BE49-F238E27FC236}">
                <a16:creationId xmlns:a16="http://schemas.microsoft.com/office/drawing/2014/main" id="{8C5B68A3-2E2D-4FD4-9F9C-5651FD6B9B9E}"/>
              </a:ext>
            </a:extLst>
          </p:cNvPr>
          <p:cNvSpPr/>
          <p:nvPr/>
        </p:nvSpPr>
        <p:spPr>
          <a:xfrm>
            <a:off x="1944675" y="2802628"/>
            <a:ext cx="1763756" cy="169215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USER PENGGIAT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 </a:t>
            </a:r>
            <a:r>
              <a:rPr lang="en-US" sz="1400" dirty="0" err="1"/>
              <a:t>Sementara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Provinsi</a:t>
            </a:r>
            <a:endParaRPr lang="en-US" sz="1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No </a:t>
            </a:r>
            <a:r>
              <a:rPr lang="en-US" sz="1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kontak</a:t>
            </a:r>
            <a:endParaRPr lang="en-US" sz="1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2664068" y="2375869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Right Arrow 3"/>
          <p:cNvSpPr/>
          <p:nvPr/>
        </p:nvSpPr>
        <p:spPr>
          <a:xfrm>
            <a:off x="653238" y="449471"/>
            <a:ext cx="108472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56" name="Right Arrow 3">
            <a:extLst>
              <a:ext uri="{FF2B5EF4-FFF2-40B4-BE49-F238E27FC236}">
                <a16:creationId xmlns:a16="http://schemas.microsoft.com/office/drawing/2014/main" id="{88A3CED1-0BF3-441E-8EBC-6C0009BB4281}"/>
              </a:ext>
            </a:extLst>
          </p:cNvPr>
          <p:cNvSpPr/>
          <p:nvPr/>
        </p:nvSpPr>
        <p:spPr>
          <a:xfrm>
            <a:off x="3545183" y="2802628"/>
            <a:ext cx="5101634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6DEFB1-B67C-4464-8F17-261DDC18E49D}"/>
              </a:ext>
            </a:extLst>
          </p:cNvPr>
          <p:cNvSpPr/>
          <p:nvPr/>
        </p:nvSpPr>
        <p:spPr>
          <a:xfrm>
            <a:off x="8510333" y="102513"/>
            <a:ext cx="150111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ADMIN PENGGIAT</a:t>
            </a:r>
            <a:endParaRPr lang="en-US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F669414C-9F17-4522-BACF-6646DA1A1622}"/>
              </a:ext>
            </a:extLst>
          </p:cNvPr>
          <p:cNvSpPr/>
          <p:nvPr/>
        </p:nvSpPr>
        <p:spPr>
          <a:xfrm>
            <a:off x="7432534" y="3637433"/>
            <a:ext cx="3537615" cy="165997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Edit Detail </a:t>
            </a:r>
            <a:r>
              <a:rPr lang="en-US" sz="1400" b="1" dirty="0" err="1"/>
              <a:t>Penggiat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 </a:t>
            </a:r>
            <a:r>
              <a:rPr lang="en-US" sz="1400" dirty="0" err="1"/>
              <a:t>Penggiat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Alamat*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Koordinat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Sertifikat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Gudang</a:t>
            </a:r>
          </a:p>
        </p:txBody>
      </p:sp>
      <p:sp>
        <p:nvSpPr>
          <p:cNvPr id="19" name="Right Arrow 27">
            <a:extLst>
              <a:ext uri="{FF2B5EF4-FFF2-40B4-BE49-F238E27FC236}">
                <a16:creationId xmlns:a16="http://schemas.microsoft.com/office/drawing/2014/main" id="{D11FBE3B-2193-4677-8B63-65347A73D367}"/>
              </a:ext>
            </a:extLst>
          </p:cNvPr>
          <p:cNvSpPr/>
          <p:nvPr/>
        </p:nvSpPr>
        <p:spPr>
          <a:xfrm rot="5400000">
            <a:off x="9083359" y="3153382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1" name="Right Arrow 27">
            <a:extLst>
              <a:ext uri="{FF2B5EF4-FFF2-40B4-BE49-F238E27FC236}">
                <a16:creationId xmlns:a16="http://schemas.microsoft.com/office/drawing/2014/main" id="{FB6603C0-A2D6-4C37-9E08-750DF03607A8}"/>
              </a:ext>
            </a:extLst>
          </p:cNvPr>
          <p:cNvSpPr/>
          <p:nvPr/>
        </p:nvSpPr>
        <p:spPr>
          <a:xfrm rot="5400000">
            <a:off x="9038855" y="5043501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966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SKEMA VERSI 2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86F0921-ED2C-4617-B2D7-503A839D619F}"/>
              </a:ext>
            </a:extLst>
          </p:cNvPr>
          <p:cNvSpPr txBox="1">
            <a:spLocks/>
          </p:cNvSpPr>
          <p:nvPr/>
        </p:nvSpPr>
        <p:spPr>
          <a:xfrm>
            <a:off x="1524000" y="286661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/>
              <a:t>Pelaporan</a:t>
            </a:r>
            <a:r>
              <a:rPr lang="en-US" sz="3200" dirty="0"/>
              <a:t> </a:t>
            </a:r>
            <a:r>
              <a:rPr lang="en-US" sz="3200" dirty="0" err="1"/>
              <a:t>Ketersediaan</a:t>
            </a:r>
            <a:r>
              <a:rPr lang="en-US" sz="3200" dirty="0"/>
              <a:t> Stok dan </a:t>
            </a:r>
            <a:r>
              <a:rPr lang="en-US" sz="3200" dirty="0" err="1"/>
              <a:t>Penyaluran</a:t>
            </a:r>
            <a:r>
              <a:rPr lang="en-US" sz="3200" dirty="0"/>
              <a:t> Gudang </a:t>
            </a:r>
            <a:r>
              <a:rPr lang="en-US" sz="3200" dirty="0" err="1"/>
              <a:t>Penggiat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027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2299E6A4-7B30-4BD0-B272-D845FA5FEB4B}"/>
              </a:ext>
            </a:extLst>
          </p:cNvPr>
          <p:cNvSpPr/>
          <p:nvPr/>
        </p:nvSpPr>
        <p:spPr>
          <a:xfrm>
            <a:off x="0" y="-11648"/>
            <a:ext cx="359347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C003669-26AE-4AAF-8CBD-F7CF463A8ACD}"/>
              </a:ext>
            </a:extLst>
          </p:cNvPr>
          <p:cNvSpPr/>
          <p:nvPr/>
        </p:nvSpPr>
        <p:spPr>
          <a:xfrm>
            <a:off x="1036910" y="143673"/>
            <a:ext cx="18901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PJ GUDANG/ PENGGIAT</a:t>
            </a:r>
            <a:endParaRPr lang="en-US" sz="1400" b="0" u="sng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5B22CA-72CF-4469-8C20-FF4F06ECE584}"/>
              </a:ext>
            </a:extLst>
          </p:cNvPr>
          <p:cNvSpPr/>
          <p:nvPr/>
        </p:nvSpPr>
        <p:spPr>
          <a:xfrm>
            <a:off x="6834467" y="-7718"/>
            <a:ext cx="303139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38" name="Rounded Rectangle 37"/>
          <p:cNvSpPr/>
          <p:nvPr/>
        </p:nvSpPr>
        <p:spPr>
          <a:xfrm>
            <a:off x="6992077" y="3834169"/>
            <a:ext cx="25582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PENGUMPULAN</a:t>
            </a: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DAN PENYORTIRAN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005918" y="1354079"/>
            <a:ext cx="2632256" cy="1255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PENJADWALAN,</a:t>
            </a: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PENENTUAN TITIK, DAN JENIS PANGAN SERTA JUMLAH</a:t>
            </a:r>
            <a:endParaRPr lang="en-US" sz="14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  PENYALURAN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7D2342-B52B-417A-A5D9-1C3E241241F2}"/>
              </a:ext>
            </a:extLst>
          </p:cNvPr>
          <p:cNvSpPr/>
          <p:nvPr/>
        </p:nvSpPr>
        <p:spPr>
          <a:xfrm>
            <a:off x="7309292" y="147603"/>
            <a:ext cx="18901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PJ GUDANG/ PENGGIAT</a:t>
            </a:r>
            <a:endParaRPr lang="en-US" sz="1400" b="0" u="sng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ounded Rectangle 37">
            <a:extLst>
              <a:ext uri="{FF2B5EF4-FFF2-40B4-BE49-F238E27FC236}">
                <a16:creationId xmlns:a16="http://schemas.microsoft.com/office/drawing/2014/main" id="{51999836-5E9B-4DFE-A878-13E6863A704D}"/>
              </a:ext>
            </a:extLst>
          </p:cNvPr>
          <p:cNvSpPr/>
          <p:nvPr/>
        </p:nvSpPr>
        <p:spPr>
          <a:xfrm>
            <a:off x="7005918" y="2689601"/>
            <a:ext cx="25582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PELAPORAN STOK SELESAI QC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5400000" flipH="1">
            <a:off x="8041279" y="3430469"/>
            <a:ext cx="459894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7" name="Right Arrow 39">
            <a:extLst>
              <a:ext uri="{FF2B5EF4-FFF2-40B4-BE49-F238E27FC236}">
                <a16:creationId xmlns:a16="http://schemas.microsoft.com/office/drawing/2014/main" id="{FCA31285-D27E-4E68-BE08-CC2DE2B4EF82}"/>
              </a:ext>
            </a:extLst>
          </p:cNvPr>
          <p:cNvSpPr/>
          <p:nvPr/>
        </p:nvSpPr>
        <p:spPr>
          <a:xfrm rot="5400000" flipH="1">
            <a:off x="8041279" y="2305871"/>
            <a:ext cx="459894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0" name="Rectangle 49"/>
          <p:cNvSpPr/>
          <p:nvPr/>
        </p:nvSpPr>
        <p:spPr>
          <a:xfrm>
            <a:off x="9803331" y="-7718"/>
            <a:ext cx="2388669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53" name="Rectangle 52"/>
          <p:cNvSpPr/>
          <p:nvPr/>
        </p:nvSpPr>
        <p:spPr>
          <a:xfrm>
            <a:off x="10471083" y="42689"/>
            <a:ext cx="110479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 MOBILE</a:t>
            </a:r>
            <a:endParaRPr lang="en-US" sz="1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80280" y="-15578"/>
            <a:ext cx="3254187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33" name="Rounded Rectangle 32"/>
          <p:cNvSpPr/>
          <p:nvPr/>
        </p:nvSpPr>
        <p:spPr>
          <a:xfrm>
            <a:off x="10140660" y="5003376"/>
            <a:ext cx="1842252" cy="10249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DIAMBIL</a:t>
            </a:r>
            <a:endParaRPr lang="en-US" sz="1400" u="sng" dirty="0"/>
          </a:p>
        </p:txBody>
      </p:sp>
      <p:sp>
        <p:nvSpPr>
          <p:cNvPr id="29" name="Rounded Rectangle 28"/>
          <p:cNvSpPr/>
          <p:nvPr/>
        </p:nvSpPr>
        <p:spPr>
          <a:xfrm>
            <a:off x="3900782" y="5994819"/>
            <a:ext cx="2566149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VERIFIKASI</a:t>
            </a:r>
          </a:p>
          <a:p>
            <a:pPr algn="ctr"/>
            <a:r>
              <a:rPr lang="en-US" sz="1400" b="1" u="sng" dirty="0"/>
              <a:t>PENJEMPUTAN</a:t>
            </a:r>
            <a:endParaRPr lang="en-US" sz="1400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255698" y="3423387"/>
            <a:ext cx="3204885" cy="325234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u="sng" dirty="0"/>
              <a:t>PEMESANAN PENJEMPUTAN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 err="1"/>
              <a:t>Pemesanan</a:t>
            </a:r>
            <a:r>
              <a:rPr lang="en-US" sz="1600" u="sng" dirty="0"/>
              <a:t> </a:t>
            </a:r>
            <a:r>
              <a:rPr lang="en-US" sz="1600" u="sng" dirty="0" err="1"/>
              <a:t>Waktu</a:t>
            </a:r>
            <a:r>
              <a:rPr lang="en-US" sz="1600" u="sng" dirty="0"/>
              <a:t> </a:t>
            </a:r>
            <a:r>
              <a:rPr lang="en-US" sz="1600" u="sng" dirty="0" err="1"/>
              <a:t>Penjemputan</a:t>
            </a:r>
            <a:endParaRPr lang="en-US" sz="1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 err="1"/>
              <a:t>Daftar</a:t>
            </a:r>
            <a:r>
              <a:rPr lang="en-US" sz="1600" u="sng" dirty="0"/>
              <a:t> </a:t>
            </a:r>
            <a:r>
              <a:rPr lang="en-US" sz="1600" u="sng" dirty="0" err="1"/>
              <a:t>Potensi</a:t>
            </a:r>
            <a:r>
              <a:rPr lang="en-US" sz="1600" u="sng" dirty="0"/>
              <a:t> </a:t>
            </a:r>
            <a:r>
              <a:rPr lang="en-US" sz="1600" i="1" u="sng" dirty="0"/>
              <a:t>Food Waste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u="sng" dirty="0" err="1"/>
              <a:t>Jenis</a:t>
            </a:r>
            <a:r>
              <a:rPr lang="en-US" sz="1600" u="sng" dirty="0"/>
              <a:t> </a:t>
            </a:r>
            <a:r>
              <a:rPr lang="en-US" sz="1600" u="sng" dirty="0" err="1"/>
              <a:t>Pangan</a:t>
            </a:r>
            <a:r>
              <a:rPr lang="en-US" sz="1600" u="sng" dirty="0"/>
              <a:t>***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u="sng" dirty="0"/>
              <a:t>Nama </a:t>
            </a:r>
            <a:r>
              <a:rPr lang="en-US" sz="1600" u="sng" dirty="0" err="1"/>
              <a:t>Komoditas</a:t>
            </a:r>
            <a:r>
              <a:rPr lang="en-US" sz="1600" u="sng" dirty="0"/>
              <a:t>****</a:t>
            </a:r>
            <a:endParaRPr lang="id-ID" sz="1600" u="sng" dirty="0"/>
          </a:p>
          <a:p>
            <a:pPr marL="800100" lvl="1" indent="-342900">
              <a:buFont typeface="+mj-lt"/>
              <a:buAutoNum type="arabicPeriod"/>
            </a:pPr>
            <a:r>
              <a:rPr lang="id-ID" sz="1600" u="sng" dirty="0"/>
              <a:t>Nama Pelaku Usaha (data statis)</a:t>
            </a:r>
            <a:endParaRPr lang="en-US" sz="16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600" u="sng" dirty="0" err="1"/>
              <a:t>Rekomendasi</a:t>
            </a:r>
            <a:r>
              <a:rPr lang="en-US" sz="1600" u="sng" dirty="0"/>
              <a:t> </a:t>
            </a:r>
            <a:r>
              <a:rPr lang="en-US" sz="1600" u="sng" dirty="0" err="1"/>
              <a:t>dimanfaatkan</a:t>
            </a:r>
            <a:r>
              <a:rPr lang="en-US" sz="1600" u="sng" dirty="0"/>
              <a:t> </a:t>
            </a:r>
            <a:r>
              <a:rPr lang="en-US" sz="1600" u="sng" dirty="0" err="1"/>
              <a:t>sebelum</a:t>
            </a:r>
            <a:endParaRPr lang="en-US" sz="1600" i="1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600" u="sng" dirty="0" err="1"/>
              <a:t>Quantitas</a:t>
            </a:r>
            <a:r>
              <a:rPr lang="en-US" sz="1600" u="sng" dirty="0"/>
              <a:t> (Kg)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284446" y="6105190"/>
            <a:ext cx="820272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0" name="Rounded Rectangle 29"/>
          <p:cNvSpPr/>
          <p:nvPr/>
        </p:nvSpPr>
        <p:spPr>
          <a:xfrm>
            <a:off x="3905273" y="4438997"/>
            <a:ext cx="2561658" cy="12846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PENUNJUKAN TIM PENJEMPUTAN</a:t>
            </a:r>
          </a:p>
          <a:p>
            <a:pPr algn="ctr"/>
            <a:r>
              <a:rPr lang="en-US" sz="1400" b="1" u="sng" dirty="0"/>
              <a:t>DAN PENENTUAN TUJUAN GUDANG</a:t>
            </a:r>
            <a:endParaRPr lang="en-US" sz="1400" u="sng" dirty="0"/>
          </a:p>
        </p:txBody>
      </p:sp>
      <p:sp>
        <p:nvSpPr>
          <p:cNvPr id="31" name="Right Arrow 30"/>
          <p:cNvSpPr/>
          <p:nvPr/>
        </p:nvSpPr>
        <p:spPr>
          <a:xfrm rot="5400000" flipH="1">
            <a:off x="4910021" y="5495107"/>
            <a:ext cx="44343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2" name="Right Arrow 31"/>
          <p:cNvSpPr/>
          <p:nvPr/>
        </p:nvSpPr>
        <p:spPr>
          <a:xfrm>
            <a:off x="6309450" y="4834548"/>
            <a:ext cx="403080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5" name="Rounded Rectangle 34"/>
          <p:cNvSpPr/>
          <p:nvPr/>
        </p:nvSpPr>
        <p:spPr>
          <a:xfrm>
            <a:off x="10168122" y="3797986"/>
            <a:ext cx="1842252" cy="10249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 GUDANG</a:t>
            </a:r>
            <a:endParaRPr lang="en-US" sz="1400" u="sng" dirty="0"/>
          </a:p>
        </p:txBody>
      </p:sp>
      <p:sp>
        <p:nvSpPr>
          <p:cNvPr id="34" name="Right Arrow 33"/>
          <p:cNvSpPr/>
          <p:nvPr/>
        </p:nvSpPr>
        <p:spPr>
          <a:xfrm rot="5400000" flipH="1">
            <a:off x="10821007" y="4538345"/>
            <a:ext cx="445922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9" name="Right Arrow 38"/>
          <p:cNvSpPr/>
          <p:nvPr/>
        </p:nvSpPr>
        <p:spPr>
          <a:xfrm flipH="1">
            <a:off x="9416483" y="3815069"/>
            <a:ext cx="853331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4" name="Rounded Rectangle 43"/>
          <p:cNvSpPr/>
          <p:nvPr/>
        </p:nvSpPr>
        <p:spPr>
          <a:xfrm>
            <a:off x="5026619" y="665904"/>
            <a:ext cx="1547194" cy="7539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PENUNJUKAN TIM PENYALURAN</a:t>
            </a:r>
            <a:endParaRPr lang="en-US" sz="1400" u="sng" dirty="0"/>
          </a:p>
        </p:txBody>
      </p:sp>
      <p:sp>
        <p:nvSpPr>
          <p:cNvPr id="48" name="Rounded Rectangle 47"/>
          <p:cNvSpPr/>
          <p:nvPr/>
        </p:nvSpPr>
        <p:spPr>
          <a:xfrm>
            <a:off x="9935340" y="1339282"/>
            <a:ext cx="2146829" cy="866649"/>
          </a:xfrm>
          <a:prstGeom prst="roundRect">
            <a:avLst>
              <a:gd name="adj" fmla="val 86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PENYALURAN SELESAI</a:t>
            </a:r>
            <a:endParaRPr lang="en-US" sz="1400" u="sng" dirty="0"/>
          </a:p>
          <a:p>
            <a:endParaRPr lang="en-US" sz="1400" b="1" u="sng" dirty="0"/>
          </a:p>
        </p:txBody>
      </p:sp>
      <p:sp>
        <p:nvSpPr>
          <p:cNvPr id="52" name="Rectangle 51"/>
          <p:cNvSpPr/>
          <p:nvPr/>
        </p:nvSpPr>
        <p:spPr>
          <a:xfrm>
            <a:off x="4474105" y="55881"/>
            <a:ext cx="131311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</a:t>
            </a:r>
            <a:endParaRPr lang="en-US" sz="1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8" name="Rounded Rectangle 28">
            <a:extLst>
              <a:ext uri="{FF2B5EF4-FFF2-40B4-BE49-F238E27FC236}">
                <a16:creationId xmlns:a16="http://schemas.microsoft.com/office/drawing/2014/main" id="{F42B5D3B-F490-4E0E-89A1-58AA8C91A314}"/>
              </a:ext>
            </a:extLst>
          </p:cNvPr>
          <p:cNvSpPr/>
          <p:nvPr/>
        </p:nvSpPr>
        <p:spPr>
          <a:xfrm>
            <a:off x="4896992" y="1611701"/>
            <a:ext cx="1547194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VERIFIKASI</a:t>
            </a:r>
          </a:p>
          <a:p>
            <a:pPr algn="ctr"/>
            <a:r>
              <a:rPr lang="en-US" sz="1400" b="1" u="sng" dirty="0"/>
              <a:t>PENJEMPUTAN</a:t>
            </a:r>
            <a:endParaRPr lang="en-US" sz="1400" u="sng" dirty="0"/>
          </a:p>
        </p:txBody>
      </p:sp>
      <p:sp>
        <p:nvSpPr>
          <p:cNvPr id="45" name="Right Arrow 44"/>
          <p:cNvSpPr/>
          <p:nvPr/>
        </p:nvSpPr>
        <p:spPr>
          <a:xfrm rot="5400000" flipH="1">
            <a:off x="6288999" y="1139128"/>
            <a:ext cx="44343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9" name="Right Arrow 38">
            <a:extLst>
              <a:ext uri="{FF2B5EF4-FFF2-40B4-BE49-F238E27FC236}">
                <a16:creationId xmlns:a16="http://schemas.microsoft.com/office/drawing/2014/main" id="{682C511C-D137-4BB0-9668-D20B8B5A0A1F}"/>
              </a:ext>
            </a:extLst>
          </p:cNvPr>
          <p:cNvSpPr/>
          <p:nvPr/>
        </p:nvSpPr>
        <p:spPr>
          <a:xfrm flipH="1">
            <a:off x="6348672" y="1700913"/>
            <a:ext cx="853331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AD30D4-BA05-4B39-AFED-DD1038B805FB}"/>
              </a:ext>
            </a:extLst>
          </p:cNvPr>
          <p:cNvSpPr txBox="1"/>
          <p:nvPr/>
        </p:nvSpPr>
        <p:spPr>
          <a:xfrm>
            <a:off x="6868128" y="5506900"/>
            <a:ext cx="2906256" cy="12772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u="sng" dirty="0" err="1"/>
              <a:t>Keterangan</a:t>
            </a:r>
            <a:r>
              <a:rPr lang="en-US" sz="1100" u="sng" dirty="0"/>
              <a:t> :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</a:t>
            </a:r>
            <a:r>
              <a:rPr lang="en-US" sz="1100" u="sng" dirty="0" err="1"/>
              <a:t>Provinsi</a:t>
            </a:r>
            <a:r>
              <a:rPr lang="en-US" sz="1100" u="sng" dirty="0"/>
              <a:t>, </a:t>
            </a:r>
            <a:r>
              <a:rPr lang="en-US" sz="1100" u="sng" dirty="0" err="1"/>
              <a:t>Kab</a:t>
            </a:r>
            <a:r>
              <a:rPr lang="en-US" sz="1100" u="sng" dirty="0"/>
              <a:t> </a:t>
            </a:r>
            <a:r>
              <a:rPr lang="en-US" sz="1100" u="sng" dirty="0" err="1"/>
              <a:t>dan</a:t>
            </a:r>
            <a:r>
              <a:rPr lang="en-US" sz="1100" u="sng" dirty="0"/>
              <a:t> </a:t>
            </a:r>
            <a:r>
              <a:rPr lang="en-US" sz="1100" u="sng" dirty="0" err="1"/>
              <a:t>alamat</a:t>
            </a:r>
            <a:r>
              <a:rPr lang="en-US" sz="1100" u="sng" dirty="0"/>
              <a:t> </a:t>
            </a:r>
            <a:r>
              <a:rPr lang="en-US" sz="1100" u="sng" dirty="0" err="1"/>
              <a:t>lengkap</a:t>
            </a:r>
            <a:endParaRPr lang="en-US" sz="1100" u="sng" dirty="0"/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**Master Data </a:t>
            </a:r>
            <a:r>
              <a:rPr lang="en-US" sz="1100" u="sng" dirty="0" err="1"/>
              <a:t>Jenis</a:t>
            </a:r>
            <a:r>
              <a:rPr lang="en-US" sz="1100" u="sng" dirty="0"/>
              <a:t> </a:t>
            </a:r>
            <a:r>
              <a:rPr lang="en-US" sz="1100" u="sng" dirty="0" err="1"/>
              <a:t>Penyedia</a:t>
            </a:r>
            <a:r>
              <a:rPr lang="en-US" sz="1100" u="sng" dirty="0"/>
              <a:t> (</a:t>
            </a:r>
            <a:r>
              <a:rPr lang="en-US" sz="1100" u="sng" dirty="0" err="1"/>
              <a:t>resto</a:t>
            </a:r>
            <a:r>
              <a:rPr lang="en-US" sz="1100" u="sng" dirty="0"/>
              <a:t>, retail, </a:t>
            </a:r>
            <a:r>
              <a:rPr lang="en-US" sz="1100" u="sng" dirty="0" err="1"/>
              <a:t>dll</a:t>
            </a:r>
            <a:r>
              <a:rPr lang="en-US" sz="1100" u="sng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***Master Data </a:t>
            </a:r>
            <a:r>
              <a:rPr lang="en-US" sz="1100" u="sng" dirty="0" err="1"/>
              <a:t>Jenis</a:t>
            </a:r>
            <a:r>
              <a:rPr lang="en-US" sz="1100" u="sng" dirty="0"/>
              <a:t> </a:t>
            </a:r>
            <a:r>
              <a:rPr lang="en-US" sz="1100" u="sng" dirty="0" err="1"/>
              <a:t>Pangan</a:t>
            </a:r>
            <a:r>
              <a:rPr lang="en-US" sz="1100" u="sng" dirty="0"/>
              <a:t> (</a:t>
            </a:r>
            <a:r>
              <a:rPr lang="en-US" sz="1100" u="sng" dirty="0" err="1"/>
              <a:t>Bahan</a:t>
            </a:r>
            <a:r>
              <a:rPr lang="en-US" sz="1100" u="sng" dirty="0"/>
              <a:t> </a:t>
            </a:r>
            <a:r>
              <a:rPr lang="en-US" sz="1100" u="sng" dirty="0" err="1"/>
              <a:t>Basah</a:t>
            </a:r>
            <a:r>
              <a:rPr lang="en-US" sz="1100" u="sng" dirty="0"/>
              <a:t>, </a:t>
            </a:r>
            <a:r>
              <a:rPr lang="en-US" sz="1100" u="sng" dirty="0" err="1"/>
              <a:t>Kering</a:t>
            </a:r>
            <a:r>
              <a:rPr lang="en-US" sz="1100" u="sng" dirty="0"/>
              <a:t>, </a:t>
            </a:r>
            <a:r>
              <a:rPr lang="en-US" sz="1100" u="sng" dirty="0" err="1"/>
              <a:t>Pangan</a:t>
            </a:r>
            <a:r>
              <a:rPr lang="en-US" sz="1100" u="sng" dirty="0"/>
              <a:t> </a:t>
            </a:r>
            <a:r>
              <a:rPr lang="en-US" sz="1100" u="sng" dirty="0" err="1"/>
              <a:t>Olahan</a:t>
            </a:r>
            <a:r>
              <a:rPr lang="en-US" sz="1100" u="sng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****Master Data </a:t>
            </a:r>
            <a:r>
              <a:rPr lang="en-US" sz="1100" u="sng" dirty="0" err="1"/>
              <a:t>Komoditas</a:t>
            </a:r>
            <a:endParaRPr lang="en-US" sz="1100" u="sng" dirty="0"/>
          </a:p>
        </p:txBody>
      </p:sp>
      <p:sp>
        <p:nvSpPr>
          <p:cNvPr id="46" name="Rounded Rectangle 34">
            <a:extLst>
              <a:ext uri="{FF2B5EF4-FFF2-40B4-BE49-F238E27FC236}">
                <a16:creationId xmlns:a16="http://schemas.microsoft.com/office/drawing/2014/main" id="{12D0909D-CE0A-4754-8BF3-A57D2E504B59}"/>
              </a:ext>
            </a:extLst>
          </p:cNvPr>
          <p:cNvSpPr/>
          <p:nvPr/>
        </p:nvSpPr>
        <p:spPr>
          <a:xfrm>
            <a:off x="10168122" y="577466"/>
            <a:ext cx="1842252" cy="62808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 GUDANG</a:t>
            </a:r>
            <a:endParaRPr lang="en-US" sz="1400" u="sng" dirty="0"/>
          </a:p>
        </p:txBody>
      </p:sp>
      <p:sp>
        <p:nvSpPr>
          <p:cNvPr id="60" name="Right Arrow 31">
            <a:extLst>
              <a:ext uri="{FF2B5EF4-FFF2-40B4-BE49-F238E27FC236}">
                <a16:creationId xmlns:a16="http://schemas.microsoft.com/office/drawing/2014/main" id="{53E69C51-69E6-4ED0-A3A8-73719F752E54}"/>
              </a:ext>
            </a:extLst>
          </p:cNvPr>
          <p:cNvSpPr/>
          <p:nvPr/>
        </p:nvSpPr>
        <p:spPr>
          <a:xfrm>
            <a:off x="6313499" y="557263"/>
            <a:ext cx="403080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7" name="Right Arrow 22">
            <a:extLst>
              <a:ext uri="{FF2B5EF4-FFF2-40B4-BE49-F238E27FC236}">
                <a16:creationId xmlns:a16="http://schemas.microsoft.com/office/drawing/2014/main" id="{85287BC7-1983-41E4-AED0-CB8ADFF6B7BB}"/>
              </a:ext>
            </a:extLst>
          </p:cNvPr>
          <p:cNvSpPr/>
          <p:nvPr/>
        </p:nvSpPr>
        <p:spPr>
          <a:xfrm rot="5400000">
            <a:off x="10846269" y="900572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" name="Right Arrow 3"/>
          <p:cNvSpPr/>
          <p:nvPr/>
        </p:nvSpPr>
        <p:spPr>
          <a:xfrm>
            <a:off x="588312" y="2974156"/>
            <a:ext cx="108472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START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E21A6D-1FB9-51EF-5DFF-73F7E4372066}"/>
              </a:ext>
            </a:extLst>
          </p:cNvPr>
          <p:cNvSpPr/>
          <p:nvPr/>
        </p:nvSpPr>
        <p:spPr>
          <a:xfrm>
            <a:off x="319607" y="1141803"/>
            <a:ext cx="4243934" cy="11281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315551-10E9-18A9-6078-1552B394DB4A}"/>
              </a:ext>
            </a:extLst>
          </p:cNvPr>
          <p:cNvSpPr txBox="1"/>
          <p:nvPr/>
        </p:nvSpPr>
        <p:spPr>
          <a:xfrm flipH="1">
            <a:off x="464367" y="1345896"/>
            <a:ext cx="4060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SKEMA </a:t>
            </a:r>
            <a:r>
              <a:rPr lang="id-ID" sz="2000" dirty="0"/>
              <a:t>PENJEMPUTAN DENGAN MOBIL LOGISTIK OLEH PENGGIAT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163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15B22CA-72CF-4469-8C20-FF4F06ECE584}"/>
              </a:ext>
            </a:extLst>
          </p:cNvPr>
          <p:cNvSpPr/>
          <p:nvPr/>
        </p:nvSpPr>
        <p:spPr>
          <a:xfrm>
            <a:off x="6834467" y="-7718"/>
            <a:ext cx="303139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38" name="Rounded Rectangle 37"/>
          <p:cNvSpPr/>
          <p:nvPr/>
        </p:nvSpPr>
        <p:spPr>
          <a:xfrm>
            <a:off x="6992077" y="3834169"/>
            <a:ext cx="25582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PENGUMPULAN</a:t>
            </a: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DAN PENYORTIRAN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005918" y="1354079"/>
            <a:ext cx="2632256" cy="1255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PENJADWALAN,</a:t>
            </a: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PENENTUAN TITIK, DAN JENIS PANGAN SERTA JUMLAH</a:t>
            </a:r>
            <a:endParaRPr lang="en-US" sz="14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  PENYALURAN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7D2342-B52B-417A-A5D9-1C3E241241F2}"/>
              </a:ext>
            </a:extLst>
          </p:cNvPr>
          <p:cNvSpPr/>
          <p:nvPr/>
        </p:nvSpPr>
        <p:spPr>
          <a:xfrm>
            <a:off x="7309292" y="147603"/>
            <a:ext cx="18901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PJ GUDANG/ PENGGIAT</a:t>
            </a:r>
            <a:endParaRPr lang="en-US" sz="1400" b="0" u="sng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ounded Rectangle 37">
            <a:extLst>
              <a:ext uri="{FF2B5EF4-FFF2-40B4-BE49-F238E27FC236}">
                <a16:creationId xmlns:a16="http://schemas.microsoft.com/office/drawing/2014/main" id="{51999836-5E9B-4DFE-A878-13E6863A704D}"/>
              </a:ext>
            </a:extLst>
          </p:cNvPr>
          <p:cNvSpPr/>
          <p:nvPr/>
        </p:nvSpPr>
        <p:spPr>
          <a:xfrm>
            <a:off x="7005918" y="2689601"/>
            <a:ext cx="25582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ysClr val="windowText" lastClr="000000"/>
                </a:solidFill>
              </a:rPr>
              <a:t>PELAPORAN STOK SELESAI QC</a:t>
            </a:r>
            <a:endParaRPr lang="en-US" sz="1400" u="sng" dirty="0">
              <a:solidFill>
                <a:sysClr val="windowText" lastClr="000000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5400000" flipH="1">
            <a:off x="8041279" y="3430469"/>
            <a:ext cx="459894" cy="6723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7" name="Right Arrow 39">
            <a:extLst>
              <a:ext uri="{FF2B5EF4-FFF2-40B4-BE49-F238E27FC236}">
                <a16:creationId xmlns:a16="http://schemas.microsoft.com/office/drawing/2014/main" id="{FCA31285-D27E-4E68-BE08-CC2DE2B4EF82}"/>
              </a:ext>
            </a:extLst>
          </p:cNvPr>
          <p:cNvSpPr/>
          <p:nvPr/>
        </p:nvSpPr>
        <p:spPr>
          <a:xfrm rot="5400000" flipH="1">
            <a:off x="8041279" y="2305871"/>
            <a:ext cx="459894" cy="6723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0" name="Rectangle 49"/>
          <p:cNvSpPr/>
          <p:nvPr/>
        </p:nvSpPr>
        <p:spPr>
          <a:xfrm>
            <a:off x="9803331" y="-7718"/>
            <a:ext cx="2388669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53" name="Rectangle 52"/>
          <p:cNvSpPr/>
          <p:nvPr/>
        </p:nvSpPr>
        <p:spPr>
          <a:xfrm>
            <a:off x="10471083" y="42689"/>
            <a:ext cx="110479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 MOBILE</a:t>
            </a:r>
            <a:endParaRPr lang="en-US" sz="1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" y="-7718"/>
            <a:ext cx="3604946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42" name="Rectangle 41"/>
          <p:cNvSpPr/>
          <p:nvPr/>
        </p:nvSpPr>
        <p:spPr>
          <a:xfrm>
            <a:off x="3580280" y="-15578"/>
            <a:ext cx="3254187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/>
          </a:p>
        </p:txBody>
      </p:sp>
      <p:sp>
        <p:nvSpPr>
          <p:cNvPr id="33" name="Rounded Rectangle 32"/>
          <p:cNvSpPr/>
          <p:nvPr/>
        </p:nvSpPr>
        <p:spPr>
          <a:xfrm>
            <a:off x="10140660" y="5003376"/>
            <a:ext cx="1842252" cy="10249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DIAMBIL</a:t>
            </a:r>
            <a:endParaRPr lang="en-US" sz="1400" u="sng" dirty="0"/>
          </a:p>
        </p:txBody>
      </p:sp>
      <p:sp>
        <p:nvSpPr>
          <p:cNvPr id="29" name="Rounded Rectangle 28"/>
          <p:cNvSpPr/>
          <p:nvPr/>
        </p:nvSpPr>
        <p:spPr>
          <a:xfrm>
            <a:off x="3900782" y="5994819"/>
            <a:ext cx="2566149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VERIFIKASI</a:t>
            </a:r>
          </a:p>
          <a:p>
            <a:pPr algn="ctr"/>
            <a:r>
              <a:rPr lang="en-US" sz="1400" b="1" u="sng" dirty="0"/>
              <a:t>PENJEMPUTAN</a:t>
            </a:r>
            <a:endParaRPr lang="en-US" sz="1400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255698" y="4201467"/>
            <a:ext cx="3204885" cy="247425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PEMESANAN PENJEMPUTAN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/>
              <a:t>Pemesanan</a:t>
            </a:r>
            <a:r>
              <a:rPr lang="en-US" sz="1400" u="sng" dirty="0"/>
              <a:t> </a:t>
            </a:r>
            <a:r>
              <a:rPr lang="en-US" sz="1400" u="sng" dirty="0" err="1"/>
              <a:t>Waktu</a:t>
            </a:r>
            <a:r>
              <a:rPr lang="en-US" sz="1400" u="sng" dirty="0"/>
              <a:t> </a:t>
            </a:r>
            <a:r>
              <a:rPr lang="en-US" sz="1400" u="sng" dirty="0" err="1"/>
              <a:t>Penjemputan</a:t>
            </a:r>
            <a:endParaRPr lang="en-US" sz="14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/>
              <a:t>Daftar</a:t>
            </a:r>
            <a:r>
              <a:rPr lang="en-US" sz="1400" u="sng" dirty="0"/>
              <a:t> </a:t>
            </a:r>
            <a:r>
              <a:rPr lang="en-US" sz="1400" u="sng" dirty="0" err="1"/>
              <a:t>Potensi</a:t>
            </a:r>
            <a:r>
              <a:rPr lang="en-US" sz="1400" u="sng" dirty="0"/>
              <a:t> </a:t>
            </a:r>
            <a:r>
              <a:rPr lang="en-US" sz="1400" i="1" u="sng" dirty="0"/>
              <a:t>Food Waste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u="sng" dirty="0" err="1"/>
              <a:t>Jenis</a:t>
            </a:r>
            <a:r>
              <a:rPr lang="en-US" sz="1400" u="sng" dirty="0"/>
              <a:t> </a:t>
            </a:r>
            <a:r>
              <a:rPr lang="en-US" sz="1400" u="sng" dirty="0" err="1"/>
              <a:t>Pangan</a:t>
            </a:r>
            <a:r>
              <a:rPr lang="en-US" sz="1400" u="sng" dirty="0"/>
              <a:t>***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u="sng" dirty="0" err="1"/>
              <a:t>Nama</a:t>
            </a:r>
            <a:r>
              <a:rPr lang="en-US" sz="1400" u="sng" dirty="0"/>
              <a:t> </a:t>
            </a:r>
            <a:r>
              <a:rPr lang="en-US" sz="1400" u="sng" dirty="0" err="1"/>
              <a:t>Komoditas</a:t>
            </a:r>
            <a:r>
              <a:rPr lang="en-US" sz="1400" u="sng" dirty="0"/>
              <a:t>****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u="sng" dirty="0" err="1"/>
              <a:t>Rekomendasi</a:t>
            </a:r>
            <a:r>
              <a:rPr lang="en-US" sz="1400" u="sng" dirty="0"/>
              <a:t> </a:t>
            </a:r>
            <a:r>
              <a:rPr lang="en-US" sz="1400" u="sng" dirty="0" err="1"/>
              <a:t>dimanfaatkan</a:t>
            </a:r>
            <a:r>
              <a:rPr lang="en-US" sz="1400" u="sng" dirty="0"/>
              <a:t> </a:t>
            </a:r>
            <a:r>
              <a:rPr lang="en-US" sz="1400" u="sng" dirty="0" err="1"/>
              <a:t>sebelum</a:t>
            </a:r>
            <a:endParaRPr lang="en-US" sz="1400" i="1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u="sng" dirty="0" err="1"/>
              <a:t>Quantitas</a:t>
            </a:r>
            <a:r>
              <a:rPr lang="en-US" sz="1400" u="sng" dirty="0"/>
              <a:t> (Kg)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284446" y="6105190"/>
            <a:ext cx="820272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0" name="Rounded Rectangle 29"/>
          <p:cNvSpPr/>
          <p:nvPr/>
        </p:nvSpPr>
        <p:spPr>
          <a:xfrm>
            <a:off x="3905273" y="4438997"/>
            <a:ext cx="2561658" cy="12846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PENUNJUKAN TIM PENJEMPUTAN</a:t>
            </a:r>
          </a:p>
          <a:p>
            <a:pPr algn="ctr"/>
            <a:r>
              <a:rPr lang="en-US" sz="1400" b="1" u="sng" dirty="0"/>
              <a:t>DAN PENENTUAN TUJUAN GUDANG</a:t>
            </a:r>
            <a:endParaRPr lang="en-US" sz="1400" u="sng" dirty="0"/>
          </a:p>
        </p:txBody>
      </p:sp>
      <p:sp>
        <p:nvSpPr>
          <p:cNvPr id="31" name="Right Arrow 30"/>
          <p:cNvSpPr/>
          <p:nvPr/>
        </p:nvSpPr>
        <p:spPr>
          <a:xfrm rot="5400000" flipH="1">
            <a:off x="4910021" y="5495107"/>
            <a:ext cx="44343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2" name="Right Arrow 31"/>
          <p:cNvSpPr/>
          <p:nvPr/>
        </p:nvSpPr>
        <p:spPr>
          <a:xfrm>
            <a:off x="6309450" y="4834548"/>
            <a:ext cx="403080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5" name="Rounded Rectangle 34"/>
          <p:cNvSpPr/>
          <p:nvPr/>
        </p:nvSpPr>
        <p:spPr>
          <a:xfrm>
            <a:off x="10168122" y="3797986"/>
            <a:ext cx="1842252" cy="10249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 GUDANG</a:t>
            </a:r>
            <a:endParaRPr lang="en-US" sz="1400" u="sng" dirty="0"/>
          </a:p>
        </p:txBody>
      </p:sp>
      <p:sp>
        <p:nvSpPr>
          <p:cNvPr id="34" name="Right Arrow 33"/>
          <p:cNvSpPr/>
          <p:nvPr/>
        </p:nvSpPr>
        <p:spPr>
          <a:xfrm rot="5400000" flipH="1">
            <a:off x="10821007" y="4538345"/>
            <a:ext cx="445922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39" name="Right Arrow 38"/>
          <p:cNvSpPr/>
          <p:nvPr/>
        </p:nvSpPr>
        <p:spPr>
          <a:xfrm flipH="1">
            <a:off x="9416483" y="3815069"/>
            <a:ext cx="853331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4" name="Rounded Rectangle 43"/>
          <p:cNvSpPr/>
          <p:nvPr/>
        </p:nvSpPr>
        <p:spPr>
          <a:xfrm>
            <a:off x="5026619" y="665904"/>
            <a:ext cx="1547194" cy="7539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PENUNJUKAN TIM PENYALURAN</a:t>
            </a:r>
            <a:endParaRPr lang="en-US" sz="1400" u="sng" dirty="0"/>
          </a:p>
        </p:txBody>
      </p:sp>
      <p:sp>
        <p:nvSpPr>
          <p:cNvPr id="48" name="Rounded Rectangle 47"/>
          <p:cNvSpPr/>
          <p:nvPr/>
        </p:nvSpPr>
        <p:spPr>
          <a:xfrm>
            <a:off x="9935340" y="1339282"/>
            <a:ext cx="2146829" cy="866649"/>
          </a:xfrm>
          <a:prstGeom prst="roundRect">
            <a:avLst>
              <a:gd name="adj" fmla="val 86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PENYALURAN SELESAI</a:t>
            </a:r>
            <a:endParaRPr lang="en-US" sz="1400" u="sng" dirty="0"/>
          </a:p>
          <a:p>
            <a:endParaRPr lang="en-US" sz="1400" b="1" u="sng" dirty="0"/>
          </a:p>
        </p:txBody>
      </p:sp>
      <p:sp>
        <p:nvSpPr>
          <p:cNvPr id="51" name="Rectangle 50"/>
          <p:cNvSpPr/>
          <p:nvPr/>
        </p:nvSpPr>
        <p:spPr>
          <a:xfrm>
            <a:off x="1397514" y="-25758"/>
            <a:ext cx="130766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PELAKU USAHA</a:t>
            </a:r>
            <a:endParaRPr lang="en-US" sz="1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474105" y="55881"/>
            <a:ext cx="131311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</a:t>
            </a:r>
            <a:endParaRPr lang="en-US" sz="1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8" name="Rounded Rectangle 28">
            <a:extLst>
              <a:ext uri="{FF2B5EF4-FFF2-40B4-BE49-F238E27FC236}">
                <a16:creationId xmlns:a16="http://schemas.microsoft.com/office/drawing/2014/main" id="{F42B5D3B-F490-4E0E-89A1-58AA8C91A314}"/>
              </a:ext>
            </a:extLst>
          </p:cNvPr>
          <p:cNvSpPr/>
          <p:nvPr/>
        </p:nvSpPr>
        <p:spPr>
          <a:xfrm>
            <a:off x="4896992" y="1611701"/>
            <a:ext cx="1547194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VERIFIKASI</a:t>
            </a:r>
          </a:p>
          <a:p>
            <a:pPr algn="ctr"/>
            <a:r>
              <a:rPr lang="en-US" sz="1400" b="1" u="sng" dirty="0"/>
              <a:t>PENJEMPUTAN</a:t>
            </a:r>
            <a:endParaRPr lang="en-US" sz="1400" u="sng" dirty="0"/>
          </a:p>
        </p:txBody>
      </p:sp>
      <p:sp>
        <p:nvSpPr>
          <p:cNvPr id="45" name="Right Arrow 44"/>
          <p:cNvSpPr/>
          <p:nvPr/>
        </p:nvSpPr>
        <p:spPr>
          <a:xfrm rot="5400000" flipH="1">
            <a:off x="6288999" y="1139128"/>
            <a:ext cx="44343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59" name="Right Arrow 38">
            <a:extLst>
              <a:ext uri="{FF2B5EF4-FFF2-40B4-BE49-F238E27FC236}">
                <a16:creationId xmlns:a16="http://schemas.microsoft.com/office/drawing/2014/main" id="{682C511C-D137-4BB0-9668-D20B8B5A0A1F}"/>
              </a:ext>
            </a:extLst>
          </p:cNvPr>
          <p:cNvSpPr/>
          <p:nvPr/>
        </p:nvSpPr>
        <p:spPr>
          <a:xfrm flipH="1">
            <a:off x="6348672" y="1700913"/>
            <a:ext cx="853331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AD30D4-BA05-4B39-AFED-DD1038B805FB}"/>
              </a:ext>
            </a:extLst>
          </p:cNvPr>
          <p:cNvSpPr txBox="1"/>
          <p:nvPr/>
        </p:nvSpPr>
        <p:spPr>
          <a:xfrm>
            <a:off x="6868128" y="5506900"/>
            <a:ext cx="2906256" cy="12772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u="sng" dirty="0" err="1"/>
              <a:t>Keterangan</a:t>
            </a:r>
            <a:r>
              <a:rPr lang="en-US" sz="1100" u="sng" dirty="0"/>
              <a:t> :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</a:t>
            </a:r>
            <a:r>
              <a:rPr lang="en-US" sz="1100" u="sng" dirty="0" err="1"/>
              <a:t>Provinsi</a:t>
            </a:r>
            <a:r>
              <a:rPr lang="en-US" sz="1100" u="sng" dirty="0"/>
              <a:t>, </a:t>
            </a:r>
            <a:r>
              <a:rPr lang="en-US" sz="1100" u="sng" dirty="0" err="1"/>
              <a:t>Kab</a:t>
            </a:r>
            <a:r>
              <a:rPr lang="en-US" sz="1100" u="sng" dirty="0"/>
              <a:t> </a:t>
            </a:r>
            <a:r>
              <a:rPr lang="en-US" sz="1100" u="sng" dirty="0" err="1"/>
              <a:t>dan</a:t>
            </a:r>
            <a:r>
              <a:rPr lang="en-US" sz="1100" u="sng" dirty="0"/>
              <a:t> </a:t>
            </a:r>
            <a:r>
              <a:rPr lang="en-US" sz="1100" u="sng" dirty="0" err="1"/>
              <a:t>alamat</a:t>
            </a:r>
            <a:r>
              <a:rPr lang="en-US" sz="1100" u="sng" dirty="0"/>
              <a:t> </a:t>
            </a:r>
            <a:r>
              <a:rPr lang="en-US" sz="1100" u="sng" dirty="0" err="1"/>
              <a:t>lengkap</a:t>
            </a:r>
            <a:endParaRPr lang="en-US" sz="1100" u="sng" dirty="0"/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**Master Data </a:t>
            </a:r>
            <a:r>
              <a:rPr lang="en-US" sz="1100" u="sng" dirty="0" err="1"/>
              <a:t>Jenis</a:t>
            </a:r>
            <a:r>
              <a:rPr lang="en-US" sz="1100" u="sng" dirty="0"/>
              <a:t> </a:t>
            </a:r>
            <a:r>
              <a:rPr lang="en-US" sz="1100" u="sng" dirty="0" err="1"/>
              <a:t>Penyedia</a:t>
            </a:r>
            <a:r>
              <a:rPr lang="en-US" sz="1100" u="sng" dirty="0"/>
              <a:t> (</a:t>
            </a:r>
            <a:r>
              <a:rPr lang="en-US" sz="1100" u="sng" dirty="0" err="1"/>
              <a:t>resto</a:t>
            </a:r>
            <a:r>
              <a:rPr lang="en-US" sz="1100" u="sng" dirty="0"/>
              <a:t>, retail, </a:t>
            </a:r>
            <a:r>
              <a:rPr lang="en-US" sz="1100" u="sng" dirty="0" err="1"/>
              <a:t>dll</a:t>
            </a:r>
            <a:r>
              <a:rPr lang="en-US" sz="1100" u="sng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***Master Data </a:t>
            </a:r>
            <a:r>
              <a:rPr lang="en-US" sz="1100" u="sng" dirty="0" err="1"/>
              <a:t>Jenis</a:t>
            </a:r>
            <a:r>
              <a:rPr lang="en-US" sz="1100" u="sng" dirty="0"/>
              <a:t> </a:t>
            </a:r>
            <a:r>
              <a:rPr lang="en-US" sz="1100" u="sng" dirty="0" err="1"/>
              <a:t>Pangan</a:t>
            </a:r>
            <a:r>
              <a:rPr lang="en-US" sz="1100" u="sng" dirty="0"/>
              <a:t> (</a:t>
            </a:r>
            <a:r>
              <a:rPr lang="en-US" sz="1100" u="sng" dirty="0" err="1"/>
              <a:t>Bahan</a:t>
            </a:r>
            <a:r>
              <a:rPr lang="en-US" sz="1100" u="sng" dirty="0"/>
              <a:t> </a:t>
            </a:r>
            <a:r>
              <a:rPr lang="en-US" sz="1100" u="sng" dirty="0" err="1"/>
              <a:t>Basah</a:t>
            </a:r>
            <a:r>
              <a:rPr lang="en-US" sz="1100" u="sng" dirty="0"/>
              <a:t>, </a:t>
            </a:r>
            <a:r>
              <a:rPr lang="en-US" sz="1100" u="sng" dirty="0" err="1"/>
              <a:t>Kering</a:t>
            </a:r>
            <a:r>
              <a:rPr lang="en-US" sz="1100" u="sng" dirty="0"/>
              <a:t>, </a:t>
            </a:r>
            <a:r>
              <a:rPr lang="en-US" sz="1100" u="sng" dirty="0" err="1"/>
              <a:t>Pangan</a:t>
            </a:r>
            <a:r>
              <a:rPr lang="en-US" sz="1100" u="sng" dirty="0"/>
              <a:t> </a:t>
            </a:r>
            <a:r>
              <a:rPr lang="en-US" sz="1100" u="sng" dirty="0" err="1"/>
              <a:t>Olahan</a:t>
            </a:r>
            <a:r>
              <a:rPr lang="en-US" sz="1100" u="sng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u="sng" dirty="0"/>
              <a:t>****Master Data </a:t>
            </a:r>
            <a:r>
              <a:rPr lang="en-US" sz="1100" u="sng" dirty="0" err="1"/>
              <a:t>Komoditas</a:t>
            </a:r>
            <a:endParaRPr lang="en-US" sz="1100" u="sng" dirty="0"/>
          </a:p>
        </p:txBody>
      </p:sp>
      <p:sp>
        <p:nvSpPr>
          <p:cNvPr id="46" name="Rounded Rectangle 34">
            <a:extLst>
              <a:ext uri="{FF2B5EF4-FFF2-40B4-BE49-F238E27FC236}">
                <a16:creationId xmlns:a16="http://schemas.microsoft.com/office/drawing/2014/main" id="{12D0909D-CE0A-4754-8BF3-A57D2E504B59}"/>
              </a:ext>
            </a:extLst>
          </p:cNvPr>
          <p:cNvSpPr/>
          <p:nvPr/>
        </p:nvSpPr>
        <p:spPr>
          <a:xfrm>
            <a:off x="10168122" y="577466"/>
            <a:ext cx="1842252" cy="62808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u="sng" dirty="0"/>
              <a:t>KONFIRMASI SUDAH DI GUDANG</a:t>
            </a:r>
            <a:endParaRPr lang="en-US" sz="1400" u="sng" dirty="0"/>
          </a:p>
        </p:txBody>
      </p:sp>
      <p:sp>
        <p:nvSpPr>
          <p:cNvPr id="60" name="Right Arrow 31">
            <a:extLst>
              <a:ext uri="{FF2B5EF4-FFF2-40B4-BE49-F238E27FC236}">
                <a16:creationId xmlns:a16="http://schemas.microsoft.com/office/drawing/2014/main" id="{53E69C51-69E6-4ED0-A3A8-73719F752E54}"/>
              </a:ext>
            </a:extLst>
          </p:cNvPr>
          <p:cNvSpPr/>
          <p:nvPr/>
        </p:nvSpPr>
        <p:spPr>
          <a:xfrm>
            <a:off x="6313499" y="557263"/>
            <a:ext cx="4030806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7" name="Right Arrow 22">
            <a:extLst>
              <a:ext uri="{FF2B5EF4-FFF2-40B4-BE49-F238E27FC236}">
                <a16:creationId xmlns:a16="http://schemas.microsoft.com/office/drawing/2014/main" id="{85287BC7-1983-41E4-AED0-CB8ADFF6B7BB}"/>
              </a:ext>
            </a:extLst>
          </p:cNvPr>
          <p:cNvSpPr/>
          <p:nvPr/>
        </p:nvSpPr>
        <p:spPr>
          <a:xfrm rot="5400000">
            <a:off x="10846269" y="900572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u="sng" dirty="0"/>
          </a:p>
        </p:txBody>
      </p:sp>
      <p:sp>
        <p:nvSpPr>
          <p:cNvPr id="4" name="Right Arrow 3"/>
          <p:cNvSpPr/>
          <p:nvPr/>
        </p:nvSpPr>
        <p:spPr>
          <a:xfrm>
            <a:off x="588312" y="3723039"/>
            <a:ext cx="108472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START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51253E-8126-53B1-2D3F-66D73603B660}"/>
              </a:ext>
            </a:extLst>
          </p:cNvPr>
          <p:cNvSpPr/>
          <p:nvPr/>
        </p:nvSpPr>
        <p:spPr>
          <a:xfrm>
            <a:off x="221870" y="715656"/>
            <a:ext cx="4243934" cy="11281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614991-C1EE-F072-7AD3-D78EA4C85B55}"/>
              </a:ext>
            </a:extLst>
          </p:cNvPr>
          <p:cNvSpPr txBox="1"/>
          <p:nvPr/>
        </p:nvSpPr>
        <p:spPr>
          <a:xfrm flipH="1">
            <a:off x="317264" y="802668"/>
            <a:ext cx="4060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SKEMA DENGAN</a:t>
            </a:r>
          </a:p>
          <a:p>
            <a:pPr algn="ctr"/>
            <a:r>
              <a:rPr lang="en-US" sz="2800" dirty="0"/>
              <a:t>MOBIL LOGISTIK NFA</a:t>
            </a:r>
          </a:p>
        </p:txBody>
      </p:sp>
    </p:spTree>
    <p:extLst>
      <p:ext uri="{BB962C8B-B14F-4D97-AF65-F5344CB8AC3E}">
        <p14:creationId xmlns:p14="http://schemas.microsoft.com/office/powerpoint/2010/main" val="2294884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15B22CA-72CF-4469-8C20-FF4F06ECE584}"/>
              </a:ext>
            </a:extLst>
          </p:cNvPr>
          <p:cNvSpPr/>
          <p:nvPr/>
        </p:nvSpPr>
        <p:spPr>
          <a:xfrm>
            <a:off x="1" y="-7718"/>
            <a:ext cx="889877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8" name="Rounded Rectangle 37"/>
          <p:cNvSpPr/>
          <p:nvPr/>
        </p:nvSpPr>
        <p:spPr>
          <a:xfrm>
            <a:off x="4830235" y="3834169"/>
            <a:ext cx="36218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PENGUMPULAN</a:t>
            </a:r>
          </a:p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DAN PENYORTIRAN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49830" y="1354079"/>
            <a:ext cx="3726603" cy="1255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PENJADWALAN,</a:t>
            </a:r>
          </a:p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PENENTUAN TITIK, DAN JENIS PANGAN SERTA JUMLAH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  PENYALURAN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7D2342-B52B-417A-A5D9-1C3E241241F2}"/>
              </a:ext>
            </a:extLst>
          </p:cNvPr>
          <p:cNvSpPr/>
          <p:nvPr/>
        </p:nvSpPr>
        <p:spPr>
          <a:xfrm>
            <a:off x="5160003" y="147603"/>
            <a:ext cx="291469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PJ GUDANG/ PENGGIAT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ounded Rectangle 37">
            <a:extLst>
              <a:ext uri="{FF2B5EF4-FFF2-40B4-BE49-F238E27FC236}">
                <a16:creationId xmlns:a16="http://schemas.microsoft.com/office/drawing/2014/main" id="{51999836-5E9B-4DFE-A878-13E6863A704D}"/>
              </a:ext>
            </a:extLst>
          </p:cNvPr>
          <p:cNvSpPr/>
          <p:nvPr/>
        </p:nvSpPr>
        <p:spPr>
          <a:xfrm>
            <a:off x="4849830" y="2689601"/>
            <a:ext cx="3621898" cy="10249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</a:rPr>
              <a:t>PELAPORAN STOK SELESAI QC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5400000" flipH="1">
            <a:off x="6411237" y="3290705"/>
            <a:ext cx="459894" cy="951879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7" name="Right Arrow 39">
            <a:extLst>
              <a:ext uri="{FF2B5EF4-FFF2-40B4-BE49-F238E27FC236}">
                <a16:creationId xmlns:a16="http://schemas.microsoft.com/office/drawing/2014/main" id="{FCA31285-D27E-4E68-BE08-CC2DE2B4EF82}"/>
              </a:ext>
            </a:extLst>
          </p:cNvPr>
          <p:cNvSpPr/>
          <p:nvPr/>
        </p:nvSpPr>
        <p:spPr>
          <a:xfrm rot="5400000" flipH="1">
            <a:off x="6411237" y="2166107"/>
            <a:ext cx="459894" cy="951879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0" name="Rectangle 49"/>
          <p:cNvSpPr/>
          <p:nvPr/>
        </p:nvSpPr>
        <p:spPr>
          <a:xfrm>
            <a:off x="8810254" y="-7718"/>
            <a:ext cx="3381746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3" name="Rectangle 52"/>
          <p:cNvSpPr/>
          <p:nvPr/>
        </p:nvSpPr>
        <p:spPr>
          <a:xfrm>
            <a:off x="9878710" y="42689"/>
            <a:ext cx="131792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13267" y="443018"/>
            <a:ext cx="2494795" cy="866649"/>
          </a:xfrm>
          <a:prstGeom prst="roundRect">
            <a:avLst>
              <a:gd name="adj" fmla="val 86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KONFIRMASI PENYALURAN SELESAI</a:t>
            </a:r>
            <a:endParaRPr lang="en-US" dirty="0"/>
          </a:p>
          <a:p>
            <a:endParaRPr lang="en-US" b="1" dirty="0"/>
          </a:p>
        </p:txBody>
      </p:sp>
      <p:sp>
        <p:nvSpPr>
          <p:cNvPr id="58" name="Rounded Rectangle 28">
            <a:extLst>
              <a:ext uri="{FF2B5EF4-FFF2-40B4-BE49-F238E27FC236}">
                <a16:creationId xmlns:a16="http://schemas.microsoft.com/office/drawing/2014/main" id="{F42B5D3B-F490-4E0E-89A1-58AA8C91A314}"/>
              </a:ext>
            </a:extLst>
          </p:cNvPr>
          <p:cNvSpPr/>
          <p:nvPr/>
        </p:nvSpPr>
        <p:spPr>
          <a:xfrm>
            <a:off x="713267" y="1534681"/>
            <a:ext cx="2528710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PENYALURAN</a:t>
            </a:r>
            <a:endParaRPr lang="en-US" sz="2000" dirty="0"/>
          </a:p>
        </p:txBody>
      </p:sp>
      <p:sp>
        <p:nvSpPr>
          <p:cNvPr id="45" name="Right Arrow 44"/>
          <p:cNvSpPr/>
          <p:nvPr/>
        </p:nvSpPr>
        <p:spPr>
          <a:xfrm rot="5400000" flipH="1">
            <a:off x="2505514" y="851816"/>
            <a:ext cx="443436" cy="951879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9" name="Right Arrow 38">
            <a:extLst>
              <a:ext uri="{FF2B5EF4-FFF2-40B4-BE49-F238E27FC236}">
                <a16:creationId xmlns:a16="http://schemas.microsoft.com/office/drawing/2014/main" id="{682C511C-D137-4BB0-9668-D20B8B5A0A1F}"/>
              </a:ext>
            </a:extLst>
          </p:cNvPr>
          <p:cNvSpPr/>
          <p:nvPr/>
        </p:nvSpPr>
        <p:spPr>
          <a:xfrm flipH="1">
            <a:off x="3087974" y="1700913"/>
            <a:ext cx="2039462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AD30D4-BA05-4B39-AFED-DD1038B805FB}"/>
              </a:ext>
            </a:extLst>
          </p:cNvPr>
          <p:cNvSpPr txBox="1"/>
          <p:nvPr/>
        </p:nvSpPr>
        <p:spPr>
          <a:xfrm>
            <a:off x="4654755" y="5506900"/>
            <a:ext cx="4114518" cy="12772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err="1"/>
              <a:t>Keterangan</a:t>
            </a:r>
            <a:r>
              <a:rPr lang="en-US" sz="1100" dirty="0"/>
              <a:t> :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dirty="0"/>
              <a:t>*</a:t>
            </a:r>
            <a:r>
              <a:rPr lang="en-US" sz="1100" dirty="0" err="1"/>
              <a:t>Provinsi</a:t>
            </a:r>
            <a:r>
              <a:rPr lang="en-US" sz="1100" dirty="0"/>
              <a:t>, </a:t>
            </a:r>
            <a:r>
              <a:rPr lang="en-US" sz="1100" dirty="0" err="1"/>
              <a:t>Kab</a:t>
            </a:r>
            <a:r>
              <a:rPr lang="en-US" sz="1100" dirty="0"/>
              <a:t> </a:t>
            </a:r>
            <a:r>
              <a:rPr lang="en-US" sz="1100" dirty="0" err="1"/>
              <a:t>dan</a:t>
            </a:r>
            <a:r>
              <a:rPr lang="en-US" sz="1100" dirty="0"/>
              <a:t> </a:t>
            </a:r>
            <a:r>
              <a:rPr lang="en-US" sz="1100" dirty="0" err="1"/>
              <a:t>alamat</a:t>
            </a:r>
            <a:r>
              <a:rPr lang="en-US" sz="1100" dirty="0"/>
              <a:t> </a:t>
            </a:r>
            <a:r>
              <a:rPr lang="en-US" sz="1100" dirty="0" err="1"/>
              <a:t>lengkap</a:t>
            </a:r>
            <a:endParaRPr lang="en-US" sz="1100" dirty="0"/>
          </a:p>
          <a:p>
            <a:pPr marL="93663" indent="-93663">
              <a:buFont typeface="+mj-lt"/>
              <a:buAutoNum type="arabicPeriod"/>
            </a:pPr>
            <a:r>
              <a:rPr lang="en-US" sz="1100" dirty="0"/>
              <a:t>**Master Data </a:t>
            </a:r>
            <a:r>
              <a:rPr lang="en-US" sz="1100" dirty="0" err="1"/>
              <a:t>Jenis</a:t>
            </a:r>
            <a:r>
              <a:rPr lang="en-US" sz="1100" dirty="0"/>
              <a:t> </a:t>
            </a:r>
            <a:r>
              <a:rPr lang="en-US" sz="1100" dirty="0" err="1"/>
              <a:t>Penyedia</a:t>
            </a:r>
            <a:r>
              <a:rPr lang="en-US" sz="1100" dirty="0"/>
              <a:t> (</a:t>
            </a:r>
            <a:r>
              <a:rPr lang="en-US" sz="1100" dirty="0" err="1"/>
              <a:t>resto</a:t>
            </a:r>
            <a:r>
              <a:rPr lang="en-US" sz="1100" dirty="0"/>
              <a:t>, retail, </a:t>
            </a:r>
            <a:r>
              <a:rPr lang="en-US" sz="1100" dirty="0" err="1"/>
              <a:t>dll</a:t>
            </a:r>
            <a:r>
              <a:rPr lang="en-US" sz="1100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dirty="0"/>
              <a:t>***Master Data </a:t>
            </a:r>
            <a:r>
              <a:rPr lang="en-US" sz="1100" dirty="0" err="1"/>
              <a:t>Jenis</a:t>
            </a:r>
            <a:r>
              <a:rPr lang="en-US" sz="1100" dirty="0"/>
              <a:t> </a:t>
            </a:r>
            <a:r>
              <a:rPr lang="en-US" sz="1100" dirty="0" err="1"/>
              <a:t>Pangan</a:t>
            </a:r>
            <a:r>
              <a:rPr lang="en-US" sz="1100" dirty="0"/>
              <a:t> (</a:t>
            </a:r>
            <a:r>
              <a:rPr lang="en-US" sz="1100" dirty="0" err="1"/>
              <a:t>Bahan</a:t>
            </a:r>
            <a:r>
              <a:rPr lang="en-US" sz="1100" dirty="0"/>
              <a:t> </a:t>
            </a:r>
            <a:r>
              <a:rPr lang="en-US" sz="1100" dirty="0" err="1"/>
              <a:t>Basah</a:t>
            </a:r>
            <a:r>
              <a:rPr lang="en-US" sz="1100" dirty="0"/>
              <a:t>, </a:t>
            </a:r>
            <a:r>
              <a:rPr lang="en-US" sz="1100" dirty="0" err="1"/>
              <a:t>Kering</a:t>
            </a:r>
            <a:r>
              <a:rPr lang="en-US" sz="1100" dirty="0"/>
              <a:t>, </a:t>
            </a:r>
            <a:r>
              <a:rPr lang="en-US" sz="1100" dirty="0" err="1"/>
              <a:t>Pangan</a:t>
            </a:r>
            <a:r>
              <a:rPr lang="en-US" sz="1100" dirty="0"/>
              <a:t> </a:t>
            </a:r>
            <a:r>
              <a:rPr lang="en-US" sz="1100" dirty="0" err="1"/>
              <a:t>Olahan</a:t>
            </a:r>
            <a:r>
              <a:rPr lang="en-US" sz="1100" dirty="0"/>
              <a:t>)</a:t>
            </a:r>
          </a:p>
          <a:p>
            <a:pPr marL="93663" indent="-93663">
              <a:buFont typeface="+mj-lt"/>
              <a:buAutoNum type="arabicPeriod"/>
            </a:pPr>
            <a:r>
              <a:rPr lang="en-US" sz="1100" dirty="0"/>
              <a:t>****Master Data </a:t>
            </a:r>
            <a:r>
              <a:rPr lang="en-US" sz="1100" dirty="0" err="1"/>
              <a:t>Komoditas</a:t>
            </a:r>
            <a:endParaRPr lang="en-US" sz="1100" dirty="0"/>
          </a:p>
        </p:txBody>
      </p:sp>
      <p:sp>
        <p:nvSpPr>
          <p:cNvPr id="46" name="Rounded Rectangle 34">
            <a:extLst>
              <a:ext uri="{FF2B5EF4-FFF2-40B4-BE49-F238E27FC236}">
                <a16:creationId xmlns:a16="http://schemas.microsoft.com/office/drawing/2014/main" id="{12D0909D-CE0A-4754-8BF3-A57D2E504B59}"/>
              </a:ext>
            </a:extLst>
          </p:cNvPr>
          <p:cNvSpPr/>
          <p:nvPr/>
        </p:nvSpPr>
        <p:spPr>
          <a:xfrm>
            <a:off x="9326705" y="577465"/>
            <a:ext cx="2608159" cy="112344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VERIFIKASI</a:t>
            </a:r>
          </a:p>
          <a:p>
            <a:pPr algn="ctr"/>
            <a:r>
              <a:rPr lang="en-US" sz="2000" b="1" dirty="0"/>
              <a:t>(DATA MASUK KE FRONTEND)</a:t>
            </a:r>
            <a:endParaRPr lang="en-US" sz="2000" dirty="0"/>
          </a:p>
        </p:txBody>
      </p:sp>
      <p:sp>
        <p:nvSpPr>
          <p:cNvPr id="60" name="Right Arrow 31">
            <a:extLst>
              <a:ext uri="{FF2B5EF4-FFF2-40B4-BE49-F238E27FC236}">
                <a16:creationId xmlns:a16="http://schemas.microsoft.com/office/drawing/2014/main" id="{53E69C51-69E6-4ED0-A3A8-73719F752E54}"/>
              </a:ext>
            </a:extLst>
          </p:cNvPr>
          <p:cNvSpPr/>
          <p:nvPr/>
        </p:nvSpPr>
        <p:spPr>
          <a:xfrm>
            <a:off x="3087974" y="557263"/>
            <a:ext cx="6238731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Right Arrow 3"/>
          <p:cNvSpPr/>
          <p:nvPr/>
        </p:nvSpPr>
        <p:spPr>
          <a:xfrm>
            <a:off x="4934142" y="4620094"/>
            <a:ext cx="153570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4D5685-B9BE-4B49-30E0-45A5AABD185A}"/>
              </a:ext>
            </a:extLst>
          </p:cNvPr>
          <p:cNvSpPr/>
          <p:nvPr/>
        </p:nvSpPr>
        <p:spPr>
          <a:xfrm>
            <a:off x="221870" y="5277126"/>
            <a:ext cx="4243934" cy="11281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745AAF-92CD-26CD-740B-BE6C3766D299}"/>
              </a:ext>
            </a:extLst>
          </p:cNvPr>
          <p:cNvSpPr txBox="1"/>
          <p:nvPr/>
        </p:nvSpPr>
        <p:spPr>
          <a:xfrm flipH="1">
            <a:off x="367579" y="5580005"/>
            <a:ext cx="4060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SKEMA MANDIRI</a:t>
            </a:r>
          </a:p>
        </p:txBody>
      </p:sp>
    </p:spTree>
    <p:extLst>
      <p:ext uri="{BB962C8B-B14F-4D97-AF65-F5344CB8AC3E}">
        <p14:creationId xmlns:p14="http://schemas.microsoft.com/office/powerpoint/2010/main" val="3253606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SKEMA VERSI 2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86F0921-ED2C-4617-B2D7-503A839D619F}"/>
              </a:ext>
            </a:extLst>
          </p:cNvPr>
          <p:cNvSpPr txBox="1">
            <a:spLocks/>
          </p:cNvSpPr>
          <p:nvPr/>
        </p:nvSpPr>
        <p:spPr>
          <a:xfrm>
            <a:off x="1524000" y="287174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Pelaporan</a:t>
            </a:r>
            <a:r>
              <a:rPr lang="en-US" sz="3600" dirty="0"/>
              <a:t> </a:t>
            </a:r>
            <a:r>
              <a:rPr lang="en-US" sz="3600" dirty="0" err="1"/>
              <a:t>Penyaluran</a:t>
            </a:r>
            <a:r>
              <a:rPr lang="en-US" sz="3600" dirty="0"/>
              <a:t> oleh </a:t>
            </a:r>
            <a:r>
              <a:rPr lang="en-US" sz="3600" dirty="0" err="1"/>
              <a:t>Pelaku</a:t>
            </a:r>
            <a:r>
              <a:rPr lang="en-US" sz="3600" dirty="0"/>
              <a:t> Usaha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Mandiri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735718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E57A2D-AE67-2424-E215-C6B2A66C7E87}"/>
              </a:ext>
            </a:extLst>
          </p:cNvPr>
          <p:cNvSpPr/>
          <p:nvPr/>
        </p:nvSpPr>
        <p:spPr>
          <a:xfrm>
            <a:off x="7584901" y="-1510"/>
            <a:ext cx="4607099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1990A3-AF7B-8E3E-A1DA-514BEEDFDA3A}"/>
              </a:ext>
            </a:extLst>
          </p:cNvPr>
          <p:cNvSpPr/>
          <p:nvPr/>
        </p:nvSpPr>
        <p:spPr>
          <a:xfrm>
            <a:off x="9106023" y="147604"/>
            <a:ext cx="180152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</a:t>
            </a:r>
            <a:endParaRPr lang="en-US" sz="1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5B22CA-72CF-4469-8C20-FF4F06ECE584}"/>
              </a:ext>
            </a:extLst>
          </p:cNvPr>
          <p:cNvSpPr/>
          <p:nvPr/>
        </p:nvSpPr>
        <p:spPr>
          <a:xfrm>
            <a:off x="0" y="-7718"/>
            <a:ext cx="7584901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7" name="Rounded Rectangle 36"/>
          <p:cNvSpPr/>
          <p:nvPr/>
        </p:nvSpPr>
        <p:spPr>
          <a:xfrm>
            <a:off x="3825998" y="4307147"/>
            <a:ext cx="3120409" cy="1255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PENJADWALAN, </a:t>
            </a:r>
          </a:p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PENENTUAN TITIK, DAN JENIS PANGAN SERTA JUMLAH</a:t>
            </a:r>
            <a:endParaRPr lang="en-US" sz="160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600" b="1" dirty="0">
                <a:solidFill>
                  <a:sysClr val="windowText" lastClr="000000"/>
                </a:solidFill>
              </a:rPr>
              <a:t>  PENYALURAN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7D2342-B52B-417A-A5D9-1C3E241241F2}"/>
              </a:ext>
            </a:extLst>
          </p:cNvPr>
          <p:cNvSpPr/>
          <p:nvPr/>
        </p:nvSpPr>
        <p:spPr>
          <a:xfrm>
            <a:off x="2216662" y="147604"/>
            <a:ext cx="19794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PELAKU USAHA</a:t>
            </a:r>
            <a:endParaRPr lang="en-US" sz="20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50704" y="887556"/>
            <a:ext cx="2190432" cy="112885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KONFIRMASI PENYALURAN SELESAI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8614807" y="980294"/>
            <a:ext cx="2783952" cy="1036116"/>
          </a:xfrm>
          <a:prstGeom prst="roundRect">
            <a:avLst>
              <a:gd name="adj" fmla="val 86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/>
              <a:t>VERIFIKASI</a:t>
            </a:r>
            <a:endParaRPr lang="id-ID" sz="2800" b="1" dirty="0"/>
          </a:p>
        </p:txBody>
      </p:sp>
      <p:sp>
        <p:nvSpPr>
          <p:cNvPr id="58" name="Rounded Rectangle 28">
            <a:extLst>
              <a:ext uri="{FF2B5EF4-FFF2-40B4-BE49-F238E27FC236}">
                <a16:creationId xmlns:a16="http://schemas.microsoft.com/office/drawing/2014/main" id="{F42B5D3B-F490-4E0E-89A1-58AA8C91A314}"/>
              </a:ext>
            </a:extLst>
          </p:cNvPr>
          <p:cNvSpPr/>
          <p:nvPr/>
        </p:nvSpPr>
        <p:spPr>
          <a:xfrm>
            <a:off x="550704" y="2785620"/>
            <a:ext cx="2190432" cy="95203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PENYALURAN</a:t>
            </a:r>
          </a:p>
        </p:txBody>
      </p:sp>
      <p:sp>
        <p:nvSpPr>
          <p:cNvPr id="59" name="Right Arrow 38">
            <a:extLst>
              <a:ext uri="{FF2B5EF4-FFF2-40B4-BE49-F238E27FC236}">
                <a16:creationId xmlns:a16="http://schemas.microsoft.com/office/drawing/2014/main" id="{682C511C-D137-4BB0-9668-D20B8B5A0A1F}"/>
              </a:ext>
            </a:extLst>
          </p:cNvPr>
          <p:cNvSpPr/>
          <p:nvPr/>
        </p:nvSpPr>
        <p:spPr>
          <a:xfrm flipH="1">
            <a:off x="2602359" y="2876373"/>
            <a:ext cx="120809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5" name="Right Arrow 44"/>
          <p:cNvSpPr/>
          <p:nvPr/>
        </p:nvSpPr>
        <p:spPr>
          <a:xfrm rot="5400000" flipH="1">
            <a:off x="1264701" y="1833661"/>
            <a:ext cx="952039" cy="951879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60" name="Right Arrow 31">
            <a:extLst>
              <a:ext uri="{FF2B5EF4-FFF2-40B4-BE49-F238E27FC236}">
                <a16:creationId xmlns:a16="http://schemas.microsoft.com/office/drawing/2014/main" id="{53E69C51-69E6-4ED0-A3A8-73719F752E54}"/>
              </a:ext>
            </a:extLst>
          </p:cNvPr>
          <p:cNvSpPr/>
          <p:nvPr/>
        </p:nvSpPr>
        <p:spPr>
          <a:xfrm>
            <a:off x="2741136" y="1115807"/>
            <a:ext cx="6116208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" name="Rounded Rectangle 36">
            <a:extLst>
              <a:ext uri="{FF2B5EF4-FFF2-40B4-BE49-F238E27FC236}">
                <a16:creationId xmlns:a16="http://schemas.microsoft.com/office/drawing/2014/main" id="{8C428F29-2770-66E7-6B84-BA1AA5B5DDF0}"/>
              </a:ext>
            </a:extLst>
          </p:cNvPr>
          <p:cNvSpPr/>
          <p:nvPr/>
        </p:nvSpPr>
        <p:spPr>
          <a:xfrm>
            <a:off x="3825997" y="2693151"/>
            <a:ext cx="3120409" cy="9793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d-ID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UPLOAD</a:t>
            </a:r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SURAT PERNYATAAN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BAHWA BAHAN MAKANAN AMA</a:t>
            </a:r>
            <a:r>
              <a:rPr lang="id-ID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UNTUK DISALURKAN</a:t>
            </a:r>
            <a:endParaRPr lang="en-US" sz="1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 flipH="1">
            <a:off x="5529036" y="5365748"/>
            <a:ext cx="1932324" cy="840766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6" name="Right Arrow 44">
            <a:extLst>
              <a:ext uri="{FF2B5EF4-FFF2-40B4-BE49-F238E27FC236}">
                <a16:creationId xmlns:a16="http://schemas.microsoft.com/office/drawing/2014/main" id="{065ECA96-7DBF-5DF5-EA59-FD3E50B9C92E}"/>
              </a:ext>
            </a:extLst>
          </p:cNvPr>
          <p:cNvSpPr/>
          <p:nvPr/>
        </p:nvSpPr>
        <p:spPr>
          <a:xfrm rot="5400000" flipH="1">
            <a:off x="4950595" y="3440862"/>
            <a:ext cx="758422" cy="974148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96836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SKEMA VERSI 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7539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BB4361B-BCB6-4282-A9A0-7CB281E17048}"/>
              </a:ext>
            </a:extLst>
          </p:cNvPr>
          <p:cNvGrpSpPr/>
          <p:nvPr/>
        </p:nvGrpSpPr>
        <p:grpSpPr>
          <a:xfrm>
            <a:off x="2" y="-25758"/>
            <a:ext cx="12191998" cy="6876040"/>
            <a:chOff x="1" y="-18040"/>
            <a:chExt cx="12191998" cy="687604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15B22CA-72CF-4469-8C20-FF4F06ECE584}"/>
                </a:ext>
              </a:extLst>
            </p:cNvPr>
            <p:cNvSpPr/>
            <p:nvPr/>
          </p:nvSpPr>
          <p:spPr>
            <a:xfrm>
              <a:off x="6834466" y="0"/>
              <a:ext cx="3031390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992076" y="3841887"/>
              <a:ext cx="2558298" cy="10249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PENGUMPULAN</a:t>
              </a: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DAN PENYORTIRAN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005917" y="1361797"/>
              <a:ext cx="2632256" cy="1255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PENJADWALAN,</a:t>
              </a: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PENENTUAN TITIK, DAN JENIS PANGAN SERTA JUMLAH</a:t>
              </a:r>
              <a:endParaRPr lang="en-US" sz="14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  PENYALURAN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57D2342-B52B-417A-A5D9-1C3E241241F2}"/>
                </a:ext>
              </a:extLst>
            </p:cNvPr>
            <p:cNvSpPr/>
            <p:nvPr/>
          </p:nvSpPr>
          <p:spPr>
            <a:xfrm>
              <a:off x="7225005" y="155321"/>
              <a:ext cx="2058769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PJ GUDANG/ PENGGIAT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5" name="Rounded Rectangle 37">
              <a:extLst>
                <a:ext uri="{FF2B5EF4-FFF2-40B4-BE49-F238E27FC236}">
                  <a16:creationId xmlns:a16="http://schemas.microsoft.com/office/drawing/2014/main" id="{51999836-5E9B-4DFE-A878-13E6863A704D}"/>
                </a:ext>
              </a:extLst>
            </p:cNvPr>
            <p:cNvSpPr/>
            <p:nvPr/>
          </p:nvSpPr>
          <p:spPr>
            <a:xfrm>
              <a:off x="7005917" y="2697319"/>
              <a:ext cx="2558298" cy="10249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PELAPORAN STOK SELESAI QC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Right Arrow 39"/>
            <p:cNvSpPr/>
            <p:nvPr/>
          </p:nvSpPr>
          <p:spPr>
            <a:xfrm rot="5400000" flipH="1">
              <a:off x="8041278" y="3438187"/>
              <a:ext cx="459894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7" name="Right Arrow 39">
              <a:extLst>
                <a:ext uri="{FF2B5EF4-FFF2-40B4-BE49-F238E27FC236}">
                  <a16:creationId xmlns:a16="http://schemas.microsoft.com/office/drawing/2014/main" id="{FCA31285-D27E-4E68-BE08-CC2DE2B4EF82}"/>
                </a:ext>
              </a:extLst>
            </p:cNvPr>
            <p:cNvSpPr/>
            <p:nvPr/>
          </p:nvSpPr>
          <p:spPr>
            <a:xfrm rot="5400000" flipH="1">
              <a:off x="8041278" y="2313589"/>
              <a:ext cx="459894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803330" y="0"/>
              <a:ext cx="2388669" cy="6858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0471082" y="50407"/>
              <a:ext cx="1104790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TIM MOBILE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" y="0"/>
              <a:ext cx="3604946" cy="685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80279" y="-7860"/>
              <a:ext cx="3254187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0140659" y="5011094"/>
              <a:ext cx="1842252" cy="1024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DIAMBIL</a:t>
              </a:r>
              <a:endParaRPr lang="en-US" sz="14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900781" y="6002537"/>
              <a:ext cx="2566149" cy="7403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</a:t>
              </a:r>
            </a:p>
            <a:p>
              <a:pPr algn="ctr"/>
              <a:r>
                <a:rPr lang="en-US" sz="1400" b="1" dirty="0"/>
                <a:t>PENJEMPUTAN</a:t>
              </a:r>
              <a:endParaRPr lang="en-US" sz="14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48773" y="2677502"/>
              <a:ext cx="2218765" cy="12846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Detail Perusahaan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Nama Perusahaan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Alamat*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Asosiasi</a:t>
              </a:r>
              <a:r>
                <a:rPr lang="en-US" sz="1400" dirty="0"/>
                <a:t>/Non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Penyedia</a:t>
              </a:r>
              <a:r>
                <a:rPr lang="en-US" sz="1400" dirty="0"/>
                <a:t>**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Logo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55697" y="4209185"/>
              <a:ext cx="3204885" cy="247425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PEMESANAN PENJEMPUTAN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Pemesanan</a:t>
              </a:r>
              <a:r>
                <a:rPr lang="en-US" sz="1400" dirty="0"/>
                <a:t> </a:t>
              </a:r>
              <a:r>
                <a:rPr lang="en-US" sz="1400" dirty="0" err="1"/>
                <a:t>Waktu</a:t>
              </a:r>
              <a:r>
                <a:rPr lang="en-US" sz="1400" dirty="0"/>
                <a:t> </a:t>
              </a:r>
              <a:r>
                <a:rPr lang="en-US" sz="1400" dirty="0" err="1"/>
                <a:t>Penjemputan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Daftar</a:t>
              </a:r>
              <a:r>
                <a:rPr lang="en-US" sz="1400" dirty="0"/>
                <a:t> </a:t>
              </a:r>
              <a:r>
                <a:rPr lang="en-US" sz="1400" dirty="0" err="1"/>
                <a:t>Potensi</a:t>
              </a:r>
              <a:r>
                <a:rPr lang="en-US" sz="1400" dirty="0"/>
                <a:t> </a:t>
              </a:r>
              <a:r>
                <a:rPr lang="en-US" sz="1400" i="1" dirty="0"/>
                <a:t>Food Waste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Pangan</a:t>
              </a:r>
              <a:r>
                <a:rPr lang="en-US" sz="1400" dirty="0"/>
                <a:t>***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Nama</a:t>
              </a:r>
              <a:r>
                <a:rPr lang="en-US" sz="1400" dirty="0"/>
                <a:t> </a:t>
              </a:r>
              <a:r>
                <a:rPr lang="en-US" sz="1400" dirty="0" err="1"/>
                <a:t>Komoditas</a:t>
              </a:r>
              <a:r>
                <a:rPr lang="en-US" sz="1400" dirty="0"/>
                <a:t>****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Rekomendasi</a:t>
              </a:r>
              <a:r>
                <a:rPr lang="en-US" sz="1400" dirty="0"/>
                <a:t> </a:t>
              </a:r>
              <a:r>
                <a:rPr lang="en-US" sz="1400" dirty="0" err="1"/>
                <a:t>dimanfaatkan</a:t>
              </a:r>
              <a:r>
                <a:rPr lang="en-US" sz="1400" dirty="0"/>
                <a:t> </a:t>
              </a:r>
              <a:r>
                <a:rPr lang="en-US" sz="1400" dirty="0" err="1"/>
                <a:t>sebelum</a:t>
              </a:r>
              <a:endParaRPr lang="en-US" sz="1400" i="1" dirty="0"/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Quantitas</a:t>
              </a:r>
              <a:r>
                <a:rPr lang="en-US" sz="1400" dirty="0"/>
                <a:t> (Kg)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914493" y="1447095"/>
              <a:ext cx="1524002" cy="11093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Email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Password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284445" y="6112908"/>
              <a:ext cx="82027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8" name="Right Arrow 27"/>
            <p:cNvSpPr/>
            <p:nvPr/>
          </p:nvSpPr>
          <p:spPr>
            <a:xfrm rot="5400000">
              <a:off x="859495" y="3774362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905272" y="4446715"/>
              <a:ext cx="2561658" cy="12846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PENUNJUKAN TIM PENJEMPUTAN</a:t>
              </a:r>
            </a:p>
            <a:p>
              <a:pPr algn="ctr"/>
              <a:r>
                <a:rPr lang="en-US" sz="1400" b="1" dirty="0"/>
                <a:t>DAN PENENTUAN TUJUAN GUDANG</a:t>
              </a:r>
              <a:endParaRPr lang="en-US" sz="1400" dirty="0"/>
            </a:p>
          </p:txBody>
        </p:sp>
        <p:sp>
          <p:nvSpPr>
            <p:cNvPr id="31" name="Right Arrow 30"/>
            <p:cNvSpPr/>
            <p:nvPr/>
          </p:nvSpPr>
          <p:spPr>
            <a:xfrm rot="5400000" flipH="1">
              <a:off x="4910020" y="5502825"/>
              <a:ext cx="44343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6309449" y="4842266"/>
              <a:ext cx="403080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0168121" y="3805704"/>
              <a:ext cx="1842252" cy="1024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 GUDANG</a:t>
              </a:r>
              <a:endParaRPr lang="en-US" sz="1400" dirty="0"/>
            </a:p>
          </p:txBody>
        </p:sp>
        <p:sp>
          <p:nvSpPr>
            <p:cNvPr id="34" name="Right Arrow 33"/>
            <p:cNvSpPr/>
            <p:nvPr/>
          </p:nvSpPr>
          <p:spPr>
            <a:xfrm rot="5400000" flipH="1">
              <a:off x="10821006" y="4546063"/>
              <a:ext cx="44592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9" name="Right Arrow 38"/>
            <p:cNvSpPr/>
            <p:nvPr/>
          </p:nvSpPr>
          <p:spPr>
            <a:xfrm flipH="1">
              <a:off x="9416482" y="3822787"/>
              <a:ext cx="853331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5026618" y="673622"/>
              <a:ext cx="1547194" cy="7539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PENUNJUKAN TIM PENYALURAN</a:t>
              </a:r>
              <a:endParaRPr lang="en-US" sz="14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9935339" y="1347000"/>
              <a:ext cx="2146829" cy="866649"/>
            </a:xfrm>
            <a:prstGeom prst="roundRect">
              <a:avLst>
                <a:gd name="adj" fmla="val 863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PENYALURAN SELESAI</a:t>
              </a:r>
              <a:endParaRPr lang="en-US" sz="1400" dirty="0"/>
            </a:p>
            <a:p>
              <a:endParaRPr lang="en-US" sz="14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97513" y="-18040"/>
              <a:ext cx="1307666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PELAKU USAHA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74104" y="63599"/>
              <a:ext cx="1313115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KOORDINATOR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8" name="Rounded Rectangle 28">
              <a:extLst>
                <a:ext uri="{FF2B5EF4-FFF2-40B4-BE49-F238E27FC236}">
                  <a16:creationId xmlns:a16="http://schemas.microsoft.com/office/drawing/2014/main" id="{F42B5D3B-F490-4E0E-89A1-58AA8C91A314}"/>
                </a:ext>
              </a:extLst>
            </p:cNvPr>
            <p:cNvSpPr/>
            <p:nvPr/>
          </p:nvSpPr>
          <p:spPr>
            <a:xfrm>
              <a:off x="4896991" y="1619419"/>
              <a:ext cx="1547194" cy="7403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</a:t>
              </a:r>
            </a:p>
            <a:p>
              <a:pPr algn="ctr"/>
              <a:r>
                <a:rPr lang="en-US" sz="1400" b="1" dirty="0"/>
                <a:t>PENJEMPUTAN</a:t>
              </a:r>
              <a:endParaRPr lang="en-US" sz="1400" dirty="0"/>
            </a:p>
          </p:txBody>
        </p:sp>
        <p:sp>
          <p:nvSpPr>
            <p:cNvPr id="45" name="Right Arrow 44"/>
            <p:cNvSpPr/>
            <p:nvPr/>
          </p:nvSpPr>
          <p:spPr>
            <a:xfrm rot="5400000" flipH="1">
              <a:off x="6288998" y="1146846"/>
              <a:ext cx="44343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9" name="Right Arrow 38">
              <a:extLst>
                <a:ext uri="{FF2B5EF4-FFF2-40B4-BE49-F238E27FC236}">
                  <a16:creationId xmlns:a16="http://schemas.microsoft.com/office/drawing/2014/main" id="{682C511C-D137-4BB0-9668-D20B8B5A0A1F}"/>
                </a:ext>
              </a:extLst>
            </p:cNvPr>
            <p:cNvSpPr/>
            <p:nvPr/>
          </p:nvSpPr>
          <p:spPr>
            <a:xfrm flipH="1">
              <a:off x="6348671" y="1708631"/>
              <a:ext cx="853331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AAD30D4-BA05-4B39-AFED-DD1038B805FB}"/>
                </a:ext>
              </a:extLst>
            </p:cNvPr>
            <p:cNvSpPr txBox="1"/>
            <p:nvPr/>
          </p:nvSpPr>
          <p:spPr>
            <a:xfrm>
              <a:off x="6868127" y="5514618"/>
              <a:ext cx="2906256" cy="12772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Keterangan</a:t>
              </a:r>
              <a:r>
                <a:rPr lang="en-US" sz="1100" dirty="0"/>
                <a:t> :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100" dirty="0"/>
                <a:t>*</a:t>
              </a:r>
              <a:r>
                <a:rPr lang="en-US" sz="1100" dirty="0" err="1"/>
                <a:t>Provinsi</a:t>
              </a:r>
              <a:r>
                <a:rPr lang="en-US" sz="1100" dirty="0"/>
                <a:t>, </a:t>
              </a:r>
              <a:r>
                <a:rPr lang="en-US" sz="1100" dirty="0" err="1"/>
                <a:t>Kab</a:t>
              </a:r>
              <a:r>
                <a:rPr lang="en-US" sz="1100" dirty="0"/>
                <a:t> </a:t>
              </a:r>
              <a:r>
                <a:rPr lang="en-US" sz="1100" dirty="0" err="1"/>
                <a:t>dan</a:t>
              </a:r>
              <a:r>
                <a:rPr lang="en-US" sz="1100" dirty="0"/>
                <a:t> </a:t>
              </a:r>
              <a:r>
                <a:rPr lang="en-US" sz="1100" dirty="0" err="1"/>
                <a:t>alamat</a:t>
              </a:r>
              <a:r>
                <a:rPr lang="en-US" sz="1100" dirty="0"/>
                <a:t> </a:t>
              </a:r>
              <a:r>
                <a:rPr lang="en-US" sz="1100" dirty="0" err="1"/>
                <a:t>lengkap</a:t>
              </a:r>
              <a:endParaRPr lang="en-US" sz="1100" dirty="0"/>
            </a:p>
            <a:p>
              <a:pPr marL="93663" indent="-93663">
                <a:buFont typeface="+mj-lt"/>
                <a:buAutoNum type="arabicPeriod"/>
              </a:pPr>
              <a:r>
                <a:rPr lang="en-US" sz="1100" dirty="0"/>
                <a:t>**Master Data </a:t>
              </a:r>
              <a:r>
                <a:rPr lang="en-US" sz="1100" dirty="0" err="1"/>
                <a:t>Jenis</a:t>
              </a:r>
              <a:r>
                <a:rPr lang="en-US" sz="1100" dirty="0"/>
                <a:t> </a:t>
              </a:r>
              <a:r>
                <a:rPr lang="en-US" sz="1100" dirty="0" err="1"/>
                <a:t>Penyedia</a:t>
              </a:r>
              <a:r>
                <a:rPr lang="en-US" sz="1100" dirty="0"/>
                <a:t> (</a:t>
              </a:r>
              <a:r>
                <a:rPr lang="en-US" sz="1100" dirty="0" err="1"/>
                <a:t>resto</a:t>
              </a:r>
              <a:r>
                <a:rPr lang="en-US" sz="1100" dirty="0"/>
                <a:t>, retail, </a:t>
              </a:r>
              <a:r>
                <a:rPr lang="en-US" sz="1100" dirty="0" err="1"/>
                <a:t>dll</a:t>
              </a:r>
              <a:r>
                <a:rPr lang="en-US" sz="1100" dirty="0"/>
                <a:t>)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100" dirty="0"/>
                <a:t>***Master Data </a:t>
              </a:r>
              <a:r>
                <a:rPr lang="en-US" sz="1100" dirty="0" err="1"/>
                <a:t>Jenis</a:t>
              </a:r>
              <a:r>
                <a:rPr lang="en-US" sz="1100" dirty="0"/>
                <a:t> </a:t>
              </a:r>
              <a:r>
                <a:rPr lang="en-US" sz="1100" dirty="0" err="1"/>
                <a:t>Pangan</a:t>
              </a:r>
              <a:r>
                <a:rPr lang="en-US" sz="1100" dirty="0"/>
                <a:t> (</a:t>
              </a:r>
              <a:r>
                <a:rPr lang="en-US" sz="1100" dirty="0" err="1"/>
                <a:t>Bahan</a:t>
              </a:r>
              <a:r>
                <a:rPr lang="en-US" sz="1100" dirty="0"/>
                <a:t> </a:t>
              </a:r>
              <a:r>
                <a:rPr lang="en-US" sz="1100" dirty="0" err="1"/>
                <a:t>Basah</a:t>
              </a:r>
              <a:r>
                <a:rPr lang="en-US" sz="1100" dirty="0"/>
                <a:t>, </a:t>
              </a:r>
              <a:r>
                <a:rPr lang="en-US" sz="1100" dirty="0" err="1"/>
                <a:t>Kering</a:t>
              </a:r>
              <a:r>
                <a:rPr lang="en-US" sz="1100" dirty="0"/>
                <a:t>, </a:t>
              </a:r>
              <a:r>
                <a:rPr lang="en-US" sz="1100" dirty="0" err="1"/>
                <a:t>Pangan</a:t>
              </a:r>
              <a:r>
                <a:rPr lang="en-US" sz="1100" dirty="0"/>
                <a:t> </a:t>
              </a:r>
              <a:r>
                <a:rPr lang="en-US" sz="1100" dirty="0" err="1"/>
                <a:t>Olahan</a:t>
              </a:r>
              <a:r>
                <a:rPr lang="en-US" sz="1100" dirty="0"/>
                <a:t>)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100" dirty="0"/>
                <a:t>****Master Data </a:t>
              </a:r>
              <a:r>
                <a:rPr lang="en-US" sz="1100" dirty="0" err="1"/>
                <a:t>Komoditas</a:t>
              </a:r>
              <a:endParaRPr lang="en-US" sz="1100" dirty="0"/>
            </a:p>
          </p:txBody>
        </p:sp>
        <p:sp>
          <p:nvSpPr>
            <p:cNvPr id="46" name="Rounded Rectangle 34">
              <a:extLst>
                <a:ext uri="{FF2B5EF4-FFF2-40B4-BE49-F238E27FC236}">
                  <a16:creationId xmlns:a16="http://schemas.microsoft.com/office/drawing/2014/main" id="{12D0909D-CE0A-4754-8BF3-A57D2E504B59}"/>
                </a:ext>
              </a:extLst>
            </p:cNvPr>
            <p:cNvSpPr/>
            <p:nvPr/>
          </p:nvSpPr>
          <p:spPr>
            <a:xfrm>
              <a:off x="10168121" y="585184"/>
              <a:ext cx="1842252" cy="62808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 GUDANG</a:t>
              </a:r>
              <a:endParaRPr lang="en-US" sz="1400" dirty="0"/>
            </a:p>
          </p:txBody>
        </p:sp>
        <p:sp>
          <p:nvSpPr>
            <p:cNvPr id="60" name="Right Arrow 31">
              <a:extLst>
                <a:ext uri="{FF2B5EF4-FFF2-40B4-BE49-F238E27FC236}">
                  <a16:creationId xmlns:a16="http://schemas.microsoft.com/office/drawing/2014/main" id="{53E69C51-69E6-4ED0-A3A8-73719F752E54}"/>
                </a:ext>
              </a:extLst>
            </p:cNvPr>
            <p:cNvSpPr/>
            <p:nvPr/>
          </p:nvSpPr>
          <p:spPr>
            <a:xfrm>
              <a:off x="6313498" y="564981"/>
              <a:ext cx="403080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7" name="Right Arrow 22">
              <a:extLst>
                <a:ext uri="{FF2B5EF4-FFF2-40B4-BE49-F238E27FC236}">
                  <a16:creationId xmlns:a16="http://schemas.microsoft.com/office/drawing/2014/main" id="{85287BC7-1983-41E4-AED0-CB8ADFF6B7BB}"/>
                </a:ext>
              </a:extLst>
            </p:cNvPr>
            <p:cNvSpPr/>
            <p:nvPr/>
          </p:nvSpPr>
          <p:spPr>
            <a:xfrm rot="5400000">
              <a:off x="10846268" y="908290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9" name="Rounded Rectangle 4">
              <a:extLst>
                <a:ext uri="{FF2B5EF4-FFF2-40B4-BE49-F238E27FC236}">
                  <a16:creationId xmlns:a16="http://schemas.microsoft.com/office/drawing/2014/main" id="{8C5B68A3-2E2D-4FD4-9F9C-5651FD6B9B9E}"/>
                </a:ext>
              </a:extLst>
            </p:cNvPr>
            <p:cNvSpPr/>
            <p:nvPr/>
          </p:nvSpPr>
          <p:spPr>
            <a:xfrm>
              <a:off x="115473" y="883533"/>
              <a:ext cx="1729537" cy="119790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REGISTRASI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Email </a:t>
              </a:r>
              <a:r>
                <a:rPr lang="en-US" sz="1400" dirty="0" err="1"/>
                <a:t>aktif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No </a:t>
              </a:r>
              <a:r>
                <a:rPr lang="en-US" sz="1400" dirty="0" err="1"/>
                <a:t>Kontak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Jabatan</a:t>
              </a:r>
              <a:endParaRPr lang="en-US" sz="1400" dirty="0"/>
            </a:p>
          </p:txBody>
        </p:sp>
        <p:sp>
          <p:nvSpPr>
            <p:cNvPr id="23" name="Right Arrow 22"/>
            <p:cNvSpPr/>
            <p:nvPr/>
          </p:nvSpPr>
          <p:spPr>
            <a:xfrm rot="5400000">
              <a:off x="2052920" y="2281221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160641" y="283197"/>
              <a:ext cx="1084729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START</a:t>
              </a:r>
            </a:p>
          </p:txBody>
        </p:sp>
        <p:sp>
          <p:nvSpPr>
            <p:cNvPr id="54" name="Rounded Rectangle 43">
              <a:extLst>
                <a:ext uri="{FF2B5EF4-FFF2-40B4-BE49-F238E27FC236}">
                  <a16:creationId xmlns:a16="http://schemas.microsoft.com/office/drawing/2014/main" id="{DBE4B210-9F63-4EE4-A563-7C59CB51F196}"/>
                </a:ext>
              </a:extLst>
            </p:cNvPr>
            <p:cNvSpPr/>
            <p:nvPr/>
          </p:nvSpPr>
          <p:spPr>
            <a:xfrm>
              <a:off x="3738984" y="705009"/>
              <a:ext cx="1110801" cy="7539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 AKUN</a:t>
              </a:r>
              <a:endParaRPr lang="en-US" sz="1400" dirty="0"/>
            </a:p>
          </p:txBody>
        </p:sp>
        <p:sp>
          <p:nvSpPr>
            <p:cNvPr id="56" name="Right Arrow 3">
              <a:extLst>
                <a:ext uri="{FF2B5EF4-FFF2-40B4-BE49-F238E27FC236}">
                  <a16:creationId xmlns:a16="http://schemas.microsoft.com/office/drawing/2014/main" id="{88A3CED1-0BF3-441E-8EBC-6C0009BB4281}"/>
                </a:ext>
              </a:extLst>
            </p:cNvPr>
            <p:cNvSpPr/>
            <p:nvPr/>
          </p:nvSpPr>
          <p:spPr>
            <a:xfrm>
              <a:off x="1686993" y="810133"/>
              <a:ext cx="219127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" name="Arrow: Bent-Up 1">
              <a:extLst>
                <a:ext uri="{FF2B5EF4-FFF2-40B4-BE49-F238E27FC236}">
                  <a16:creationId xmlns:a16="http://schemas.microsoft.com/office/drawing/2014/main" id="{8CDB5E7E-33B5-4DF2-8E5A-9ADCD6E6E986}"/>
                </a:ext>
              </a:extLst>
            </p:cNvPr>
            <p:cNvSpPr/>
            <p:nvPr/>
          </p:nvSpPr>
          <p:spPr>
            <a:xfrm rot="16200000" flipH="1">
              <a:off x="3341063" y="1282140"/>
              <a:ext cx="932105" cy="1013164"/>
            </a:xfrm>
            <a:prstGeom prst="bentUp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400"/>
            </a:p>
          </p:txBody>
        </p:sp>
      </p:grpSp>
    </p:spTree>
    <p:extLst>
      <p:ext uri="{BB962C8B-B14F-4D97-AF65-F5344CB8AC3E}">
        <p14:creationId xmlns:p14="http://schemas.microsoft.com/office/powerpoint/2010/main" val="397828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1FC2-8DBC-4767-9C09-A964D49D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KOMPARASI DESAIN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27BCAF-F09F-4F44-B04B-696C18B58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595881"/>
              </p:ext>
            </p:extLst>
          </p:nvPr>
        </p:nvGraphicFramePr>
        <p:xfrm>
          <a:off x="838200" y="2084832"/>
          <a:ext cx="10515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265">
                  <a:extLst>
                    <a:ext uri="{9D8B030D-6E8A-4147-A177-3AD203B41FA5}">
                      <a16:colId xmlns:a16="http://schemas.microsoft.com/office/drawing/2014/main" val="526962402"/>
                    </a:ext>
                  </a:extLst>
                </a:gridCol>
                <a:gridCol w="4829577">
                  <a:extLst>
                    <a:ext uri="{9D8B030D-6E8A-4147-A177-3AD203B41FA5}">
                      <a16:colId xmlns:a16="http://schemas.microsoft.com/office/drawing/2014/main" val="156197268"/>
                    </a:ext>
                  </a:extLst>
                </a:gridCol>
                <a:gridCol w="4978758">
                  <a:extLst>
                    <a:ext uri="{9D8B030D-6E8A-4147-A177-3AD203B41FA5}">
                      <a16:colId xmlns:a16="http://schemas.microsoft.com/office/drawing/2014/main" val="386385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2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0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Menampilkan</a:t>
                      </a:r>
                      <a:r>
                        <a:rPr lang="en-US" dirty="0"/>
                        <a:t>  Data </a:t>
                      </a:r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makanan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terselamatkan</a:t>
                      </a:r>
                      <a:r>
                        <a:rPr lang="en-US" dirty="0"/>
                        <a:t> dan yang </a:t>
                      </a:r>
                      <a:r>
                        <a:rPr lang="en-US" dirty="0" err="1"/>
                        <a:t>tersalurkan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total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Menampilkan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kegiatan</a:t>
                      </a:r>
                      <a:r>
                        <a:rPr lang="en-US" dirty="0"/>
                        <a:t> Stop </a:t>
                      </a:r>
                      <a:r>
                        <a:rPr lang="en-US" dirty="0" err="1"/>
                        <a:t>Boros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Pangan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tiap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Kabupaten</a:t>
                      </a:r>
                      <a:r>
                        <a:rPr lang="en-US" dirty="0"/>
                        <a:t>/Kota yang </a:t>
                      </a:r>
                      <a:r>
                        <a:rPr lang="en-US" dirty="0" err="1"/>
                        <a:t>diakumulasi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provinsi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diakumulasikan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kembali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menjadi</a:t>
                      </a:r>
                      <a:r>
                        <a:rPr lang="en-US" dirty="0"/>
                        <a:t> data Nasional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245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Pelaku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Donasi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Penggiat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Lokasi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penyaluran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berdasarkan</a:t>
                      </a:r>
                      <a:r>
                        <a:rPr lang="en-US" dirty="0"/>
                        <a:t> Pin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Penentuan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berdasarkan</a:t>
                      </a:r>
                      <a:r>
                        <a:rPr lang="en-US" dirty="0"/>
                        <a:t> pin (</a:t>
                      </a:r>
                      <a:r>
                        <a:rPr lang="en-US" dirty="0" err="1"/>
                        <a:t>bukan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wilayah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daerah</a:t>
                      </a:r>
                      <a:r>
                        <a:rPr lang="en-US" dirty="0"/>
                        <a:t>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Peta </a:t>
                      </a:r>
                      <a:r>
                        <a:rPr lang="en-US" dirty="0" err="1"/>
                        <a:t>Hanya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menampilkan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daerah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Jabodetabek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Peta </a:t>
                      </a:r>
                      <a:r>
                        <a:rPr lang="en-US" dirty="0" err="1"/>
                        <a:t>menampilkan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provinsi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kabupaten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kota</a:t>
                      </a:r>
                      <a:r>
                        <a:rPr lang="en-US" dirty="0"/>
                        <a:t> Indonesia (</a:t>
                      </a:r>
                      <a:r>
                        <a:rPr lang="en-US" dirty="0" err="1"/>
                        <a:t>sesuai</a:t>
                      </a:r>
                      <a:r>
                        <a:rPr lang="en-US" dirty="0"/>
                        <a:t> filter)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67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Dashboard </a:t>
                      </a:r>
                      <a:r>
                        <a:rPr lang="en-US" dirty="0" err="1"/>
                        <a:t>hanya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ditampilkan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</a:t>
                      </a:r>
                      <a:r>
                        <a:rPr lang="en-US" dirty="0"/>
                        <a:t> (admin </a:t>
                      </a:r>
                      <a:r>
                        <a:rPr lang="en-US" dirty="0" err="1"/>
                        <a:t>pusat</a:t>
                      </a:r>
                      <a:r>
                        <a:rPr lang="en-US" dirty="0"/>
                        <a:t>)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Penempatan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desain</a:t>
                      </a:r>
                      <a:r>
                        <a:rPr lang="en-US" dirty="0"/>
                        <a:t> dashboard pada </a:t>
                      </a:r>
                      <a:r>
                        <a:rPr lang="en-US" dirty="0" err="1"/>
                        <a:t>halaman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publik</a:t>
                      </a:r>
                      <a:r>
                        <a:rPr lang="en-US" dirty="0"/>
                        <a:t>, agar </a:t>
                      </a:r>
                      <a:r>
                        <a:rPr lang="en-US" dirty="0" err="1"/>
                        <a:t>masyarakat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melihat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kegiatan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00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05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1FC2-8DBC-4767-9C09-A964D49D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6975"/>
          </a:xfrm>
        </p:spPr>
        <p:txBody>
          <a:bodyPr>
            <a:normAutofit/>
          </a:bodyPr>
          <a:lstStyle/>
          <a:p>
            <a:r>
              <a:rPr lang="en-US" sz="4000" dirty="0"/>
              <a:t>KOMPARASI MODUL</a:t>
            </a:r>
            <a:endParaRPr lang="en-ID" sz="4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27BCAF-F09F-4F44-B04B-696C18B58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078265"/>
              </p:ext>
            </p:extLst>
          </p:nvPr>
        </p:nvGraphicFramePr>
        <p:xfrm>
          <a:off x="433754" y="607060"/>
          <a:ext cx="11324492" cy="564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6">
                  <a:extLst>
                    <a:ext uri="{9D8B030D-6E8A-4147-A177-3AD203B41FA5}">
                      <a16:colId xmlns:a16="http://schemas.microsoft.com/office/drawing/2014/main" val="526962402"/>
                    </a:ext>
                  </a:extLst>
                </a:gridCol>
                <a:gridCol w="4909133">
                  <a:extLst>
                    <a:ext uri="{9D8B030D-6E8A-4147-A177-3AD203B41FA5}">
                      <a16:colId xmlns:a16="http://schemas.microsoft.com/office/drawing/2014/main" val="156197268"/>
                    </a:ext>
                  </a:extLst>
                </a:gridCol>
                <a:gridCol w="5833353">
                  <a:extLst>
                    <a:ext uri="{9D8B030D-6E8A-4147-A177-3AD203B41FA5}">
                      <a16:colId xmlns:a16="http://schemas.microsoft.com/office/drawing/2014/main" val="386385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No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Versi</a:t>
                      </a:r>
                      <a:r>
                        <a:rPr lang="en-US" sz="1700" dirty="0"/>
                        <a:t> 1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Versi</a:t>
                      </a:r>
                      <a:r>
                        <a:rPr lang="en-US" sz="1700" dirty="0"/>
                        <a:t> 2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0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1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Tidak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ada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fitur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galeri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publikasi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Penambahan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fitur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galeri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publikasi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berupa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foto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kegiatan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245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2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Tidak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memiliki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wadah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khusus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untuk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publikasi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youtube</a:t>
                      </a:r>
                      <a:r>
                        <a:rPr lang="en-US" sz="1700" dirty="0"/>
                        <a:t> channel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terdapat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fitur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youtube</a:t>
                      </a:r>
                      <a:r>
                        <a:rPr lang="en-US" sz="1700" dirty="0"/>
                        <a:t> live dan </a:t>
                      </a:r>
                      <a:r>
                        <a:rPr lang="en-US" sz="1700" dirty="0" err="1"/>
                        <a:t>galeri</a:t>
                      </a:r>
                      <a:r>
                        <a:rPr lang="en-US" sz="1700" dirty="0"/>
                        <a:t> video, link </a:t>
                      </a:r>
                      <a:r>
                        <a:rPr lang="en-US" sz="1700" dirty="0" err="1"/>
                        <a:t>ke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youtube</a:t>
                      </a:r>
                      <a:r>
                        <a:rPr lang="en-US" sz="1700" dirty="0"/>
                        <a:t> channel (</a:t>
                      </a:r>
                      <a:r>
                        <a:rPr lang="en-US" sz="1700" dirty="0" err="1"/>
                        <a:t>Jika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Memungkinkan</a:t>
                      </a:r>
                      <a:r>
                        <a:rPr lang="en-US" sz="1700" dirty="0"/>
                        <a:t>)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3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Terdapat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Notifikasi</a:t>
                      </a:r>
                      <a:r>
                        <a:rPr lang="en-US" sz="1700" dirty="0"/>
                        <a:t> email (</a:t>
                      </a:r>
                      <a:r>
                        <a:rPr lang="en-US" sz="1700" dirty="0" err="1"/>
                        <a:t>namun</a:t>
                      </a:r>
                      <a:r>
                        <a:rPr lang="en-US" sz="1700" dirty="0"/>
                        <a:t> error </a:t>
                      </a:r>
                      <a:r>
                        <a:rPr lang="en-US" sz="1700" dirty="0" err="1"/>
                        <a:t>sebab</a:t>
                      </a:r>
                      <a:r>
                        <a:rPr lang="en-US" sz="1700" dirty="0"/>
                        <a:t> SMTP server </a:t>
                      </a:r>
                      <a:r>
                        <a:rPr lang="en-US" sz="1700" dirty="0" err="1"/>
                        <a:t>memblokir</a:t>
                      </a:r>
                      <a:r>
                        <a:rPr lang="en-US" sz="1700" dirty="0"/>
                        <a:t>)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Belum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ada</a:t>
                      </a:r>
                      <a:r>
                        <a:rPr lang="en-US" sz="1700" dirty="0"/>
                        <a:t> alternative lain (</a:t>
                      </a:r>
                      <a:r>
                        <a:rPr lang="en-US" sz="1700" dirty="0" err="1"/>
                        <a:t>Jika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memungkinkan</a:t>
                      </a:r>
                      <a:r>
                        <a:rPr lang="en-US" sz="1700" dirty="0"/>
                        <a:t>, </a:t>
                      </a:r>
                      <a:r>
                        <a:rPr lang="en-US" sz="1700" dirty="0" err="1"/>
                        <a:t>menyewa</a:t>
                      </a:r>
                      <a:r>
                        <a:rPr lang="en-US" sz="1700" dirty="0"/>
                        <a:t> SMTP Relay +- $250 per </a:t>
                      </a:r>
                      <a:r>
                        <a:rPr lang="en-US" sz="1700" dirty="0" err="1"/>
                        <a:t>bulan</a:t>
                      </a:r>
                      <a:r>
                        <a:rPr lang="en-US" sz="1700" dirty="0"/>
                        <a:t>)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67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4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Satu </a:t>
                      </a:r>
                      <a:r>
                        <a:rPr lang="en-US" sz="1700" dirty="0" err="1"/>
                        <a:t>Pelaku</a:t>
                      </a:r>
                      <a:r>
                        <a:rPr lang="en-US" sz="1700" dirty="0"/>
                        <a:t> Usaha </a:t>
                      </a:r>
                      <a:r>
                        <a:rPr lang="en-US" sz="1700" dirty="0" err="1"/>
                        <a:t>memiliki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satu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asosiasi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Pelaku</a:t>
                      </a:r>
                      <a:r>
                        <a:rPr lang="en-US" sz="1700" dirty="0"/>
                        <a:t> Usaha </a:t>
                      </a:r>
                      <a:r>
                        <a:rPr lang="en-US" sz="1700" dirty="0" err="1"/>
                        <a:t>bisa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memiliki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beberapa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asosiasi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00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5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Modul </a:t>
                      </a:r>
                      <a:r>
                        <a:rPr lang="en-US" sz="1700" dirty="0" err="1"/>
                        <a:t>Penjemputan</a:t>
                      </a:r>
                      <a:r>
                        <a:rPr lang="en-US" sz="1700" dirty="0"/>
                        <a:t>, Stok Gudang, dan </a:t>
                      </a:r>
                      <a:r>
                        <a:rPr lang="en-US" sz="1700" dirty="0" err="1"/>
                        <a:t>Penyaluran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menjadi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kesatuan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alur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Modul </a:t>
                      </a:r>
                      <a:r>
                        <a:rPr lang="en-US" sz="1700" dirty="0" err="1"/>
                        <a:t>Penjemputan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terpisah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dari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alur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untuk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menambah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stok</a:t>
                      </a:r>
                      <a:r>
                        <a:rPr lang="en-US" sz="1700" dirty="0"/>
                        <a:t> Gudang, </a:t>
                      </a:r>
                      <a:r>
                        <a:rPr lang="en-US" sz="1700" dirty="0" err="1"/>
                        <a:t>konsentrasi</a:t>
                      </a:r>
                      <a:r>
                        <a:rPr lang="en-US" sz="1700" dirty="0"/>
                        <a:t> pada </a:t>
                      </a:r>
                      <a:r>
                        <a:rPr lang="en-US" sz="1700" dirty="0" err="1"/>
                        <a:t>pengisian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stok</a:t>
                      </a:r>
                      <a:r>
                        <a:rPr lang="en-US" sz="1700" dirty="0"/>
                        <a:t> Gudang </a:t>
                      </a:r>
                      <a:r>
                        <a:rPr lang="en-US" sz="1700" dirty="0" err="1"/>
                        <a:t>penggiat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245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6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Penyaluran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hanya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bisa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dilakukan</a:t>
                      </a:r>
                      <a:r>
                        <a:rPr lang="en-US" sz="1700" dirty="0"/>
                        <a:t> oleh </a:t>
                      </a:r>
                      <a:r>
                        <a:rPr lang="en-US" sz="1700" dirty="0" err="1"/>
                        <a:t>penggiat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Pelaporan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penyaluran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dapat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dilakukan</a:t>
                      </a:r>
                      <a:r>
                        <a:rPr lang="en-US" sz="1700" dirty="0"/>
                        <a:t> oleh </a:t>
                      </a:r>
                      <a:r>
                        <a:rPr lang="en-US" sz="1700" dirty="0" err="1"/>
                        <a:t>pelaku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usaha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secara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mandiri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611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7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Tidak</a:t>
                      </a:r>
                      <a:r>
                        <a:rPr lang="en-US" sz="1700" dirty="0"/>
                        <a:t> Ada API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Ada API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881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8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Tidak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terelasi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dengan</a:t>
                      </a:r>
                      <a:r>
                        <a:rPr lang="en-US" sz="1700" dirty="0"/>
                        <a:t> SSO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Terelasi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dengan</a:t>
                      </a:r>
                      <a:r>
                        <a:rPr lang="en-US" sz="1700" dirty="0"/>
                        <a:t> SSO (</a:t>
                      </a:r>
                      <a:r>
                        <a:rPr lang="en-US" sz="1700" dirty="0" err="1"/>
                        <a:t>Jika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memungkinkan</a:t>
                      </a:r>
                      <a:r>
                        <a:rPr lang="en-US" sz="1700" dirty="0"/>
                        <a:t>)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15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9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Semua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satuan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dalam</a:t>
                      </a:r>
                      <a:r>
                        <a:rPr lang="en-US" sz="1700" dirty="0"/>
                        <a:t> Kg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Satuan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tetap</a:t>
                      </a:r>
                      <a:r>
                        <a:rPr lang="en-US" sz="1700" dirty="0"/>
                        <a:t> Kg yang </a:t>
                      </a:r>
                      <a:r>
                        <a:rPr lang="en-US" sz="1700" dirty="0" err="1"/>
                        <a:t>dapat</a:t>
                      </a:r>
                      <a:r>
                        <a:rPr lang="en-US" sz="1700" dirty="0"/>
                        <a:t> di </a:t>
                      </a:r>
                      <a:r>
                        <a:rPr lang="en-US" sz="1700" dirty="0" err="1"/>
                        <a:t>konversi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ke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dalam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kkal</a:t>
                      </a:r>
                      <a:r>
                        <a:rPr lang="en-US" sz="1700" dirty="0"/>
                        <a:t> dan Rupiah (</a:t>
                      </a:r>
                      <a:r>
                        <a:rPr lang="en-US" sz="1700" dirty="0" err="1"/>
                        <a:t>Jika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Memungkinkan</a:t>
                      </a:r>
                      <a:r>
                        <a:rPr lang="en-US" sz="1700" dirty="0"/>
                        <a:t>)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10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10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Penggiat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tidak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mencantumkan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payung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hukumnya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err="1"/>
                        <a:t>Penggiat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dapat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mencantumkan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payung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hukumnya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860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1700" dirty="0"/>
                        <a:t>11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700" dirty="0"/>
                        <a:t>Tidak ada fitur </a:t>
                      </a:r>
                      <a:r>
                        <a:rPr lang="id-ID" sz="1700" dirty="0" err="1"/>
                        <a:t>live</a:t>
                      </a:r>
                      <a:r>
                        <a:rPr lang="id-ID" sz="1700" dirty="0"/>
                        <a:t> </a:t>
                      </a:r>
                      <a:r>
                        <a:rPr lang="id-ID" sz="1700" dirty="0" err="1"/>
                        <a:t>chat</a:t>
                      </a:r>
                      <a:endParaRPr lang="en-ID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700" dirty="0"/>
                        <a:t>Ada Fitur Live </a:t>
                      </a:r>
                      <a:r>
                        <a:rPr lang="id-ID" sz="1700" dirty="0" err="1"/>
                        <a:t>Chat</a:t>
                      </a:r>
                      <a:endParaRPr lang="en-ID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795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41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1FC2-8DBC-4767-9C09-A964D49D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KOMPARASI USER LEVEL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27BCAF-F09F-4F44-B04B-696C18B58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544334"/>
              </p:ext>
            </p:extLst>
          </p:nvPr>
        </p:nvGraphicFramePr>
        <p:xfrm>
          <a:off x="838200" y="2084832"/>
          <a:ext cx="9808335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9577">
                  <a:extLst>
                    <a:ext uri="{9D8B030D-6E8A-4147-A177-3AD203B41FA5}">
                      <a16:colId xmlns:a16="http://schemas.microsoft.com/office/drawing/2014/main" val="156197268"/>
                    </a:ext>
                  </a:extLst>
                </a:gridCol>
                <a:gridCol w="4978758">
                  <a:extLst>
                    <a:ext uri="{9D8B030D-6E8A-4147-A177-3AD203B41FA5}">
                      <a16:colId xmlns:a16="http://schemas.microsoft.com/office/drawing/2014/main" val="386385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2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0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 Administrator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Koordinator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Pusat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/>
                        <a:t>Petugas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Logistik</a:t>
                      </a:r>
                      <a:r>
                        <a:rPr lang="en-US" dirty="0"/>
                        <a:t> Pusat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dirty="0" err="1"/>
                        <a:t>Asosiasi</a:t>
                      </a:r>
                      <a:endParaRPr lang="en-ID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Usaha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Admin </a:t>
                      </a:r>
                      <a:r>
                        <a:rPr lang="en-US" dirty="0" err="1"/>
                        <a:t>Penggiat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Admin Gudang </a:t>
                      </a:r>
                      <a:r>
                        <a:rPr lang="en-US" dirty="0" err="1"/>
                        <a:t>Penggiat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 Administrator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oordinator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Pusat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oordinator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Provinsi</a:t>
                      </a:r>
                      <a:endParaRPr lang="en-ID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etugas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Logistik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Pusat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sosiasi</a:t>
                      </a:r>
                      <a:endParaRPr lang="en-ID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elaku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Usaha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Admin </a:t>
                      </a:r>
                      <a:r>
                        <a:rPr lang="en-US" dirty="0" err="1"/>
                        <a:t>Penggiat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Admin Gudang </a:t>
                      </a:r>
                      <a:r>
                        <a:rPr lang="en-US" dirty="0" err="1"/>
                        <a:t>Penggiat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24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15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1FC2-8DBC-4767-9C09-A964D49D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KOMPARASI SISTEM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27BCAF-F09F-4F44-B04B-696C18B58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682866"/>
              </p:ext>
            </p:extLst>
          </p:nvPr>
        </p:nvGraphicFramePr>
        <p:xfrm>
          <a:off x="786684" y="2218449"/>
          <a:ext cx="9808335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9577">
                  <a:extLst>
                    <a:ext uri="{9D8B030D-6E8A-4147-A177-3AD203B41FA5}">
                      <a16:colId xmlns:a16="http://schemas.microsoft.com/office/drawing/2014/main" val="156197268"/>
                    </a:ext>
                  </a:extLst>
                </a:gridCol>
                <a:gridCol w="4978758">
                  <a:extLst>
                    <a:ext uri="{9D8B030D-6E8A-4147-A177-3AD203B41FA5}">
                      <a16:colId xmlns:a16="http://schemas.microsoft.com/office/drawing/2014/main" val="386385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Versi</a:t>
                      </a:r>
                      <a:r>
                        <a:rPr lang="en-US" dirty="0"/>
                        <a:t> 2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0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Laravel 5.8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CRUDBOOSTER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 7.4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 LTE Template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Laravel 10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Filamentphp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 8.1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Tailwind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24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PENGAJUAN ALUR APLIKASI V2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994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D8FE-FEFB-4A65-84E7-620350DA8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SKEMA VERSI 2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86F0921-ED2C-4617-B2D7-503A839D619F}"/>
              </a:ext>
            </a:extLst>
          </p:cNvPr>
          <p:cNvSpPr txBox="1">
            <a:spLocks/>
          </p:cNvSpPr>
          <p:nvPr/>
        </p:nvSpPr>
        <p:spPr>
          <a:xfrm>
            <a:off x="1524000" y="301341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600" dirty="0"/>
              <a:t>Registrasi</a:t>
            </a:r>
            <a:r>
              <a:rPr lang="en-US" sz="3600" dirty="0"/>
              <a:t> </a:t>
            </a:r>
            <a:r>
              <a:rPr lang="en-US" sz="3600" dirty="0" err="1"/>
              <a:t>Pelaku</a:t>
            </a:r>
            <a:r>
              <a:rPr lang="en-US" sz="3600" dirty="0"/>
              <a:t> Usaha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69945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" y="-7718"/>
            <a:ext cx="6095998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2" name="Rectangle 41"/>
          <p:cNvSpPr/>
          <p:nvPr/>
        </p:nvSpPr>
        <p:spPr>
          <a:xfrm>
            <a:off x="6096001" y="-7718"/>
            <a:ext cx="6096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Rounded Rectangle 28"/>
          <p:cNvSpPr/>
          <p:nvPr/>
        </p:nvSpPr>
        <p:spPr>
          <a:xfrm>
            <a:off x="1114240" y="5170613"/>
            <a:ext cx="2566149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err="1"/>
              <a:t>Selesai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766859" y="3207000"/>
            <a:ext cx="3537615" cy="1741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Detail Perusahaan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 Perusahaan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Alamat*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Koordinat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Asosiasi</a:t>
            </a:r>
            <a:r>
              <a:rPr lang="en-US" sz="1400" dirty="0"/>
              <a:t>/Non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Jenis</a:t>
            </a:r>
            <a:r>
              <a:rPr lang="en-US" sz="1400" dirty="0"/>
              <a:t> </a:t>
            </a:r>
            <a:r>
              <a:rPr lang="en-US" sz="1400" dirty="0" err="1"/>
              <a:t>Penyedia</a:t>
            </a:r>
            <a:r>
              <a:rPr lang="en-US" sz="1400" dirty="0"/>
              <a:t>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Logo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32579" y="1976594"/>
            <a:ext cx="1524002" cy="110938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LOGIN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Password</a:t>
            </a:r>
          </a:p>
        </p:txBody>
      </p:sp>
      <p:sp>
        <p:nvSpPr>
          <p:cNvPr id="28" name="Right Arrow 27"/>
          <p:cNvSpPr/>
          <p:nvPr/>
        </p:nvSpPr>
        <p:spPr>
          <a:xfrm rot="5400000">
            <a:off x="2270094" y="4693581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733490" y="-25758"/>
            <a:ext cx="26357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PELAKU USAHA (SCOPE WILAYAH)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061265" y="92543"/>
            <a:ext cx="25358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 PROVINSI/PUSAT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ounded Rectangle 4">
            <a:extLst>
              <a:ext uri="{FF2B5EF4-FFF2-40B4-BE49-F238E27FC236}">
                <a16:creationId xmlns:a16="http://schemas.microsoft.com/office/drawing/2014/main" id="{8C5B68A3-2E2D-4FD4-9F9C-5651FD6B9B9E}"/>
              </a:ext>
            </a:extLst>
          </p:cNvPr>
          <p:cNvSpPr/>
          <p:nvPr/>
        </p:nvSpPr>
        <p:spPr>
          <a:xfrm>
            <a:off x="633559" y="1413032"/>
            <a:ext cx="1729537" cy="169215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REGISTRASI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Email </a:t>
            </a:r>
            <a:r>
              <a:rPr lang="en-US" sz="1400" dirty="0" err="1"/>
              <a:t>aktif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</a:t>
            </a:r>
            <a:r>
              <a:rPr lang="en-US" sz="1400" dirty="0" err="1"/>
              <a:t>Kontak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Jabatan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Alamat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Provinsi</a:t>
            </a:r>
            <a:endParaRPr lang="en-US" sz="1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2571006" y="2810720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Right Arrow 3"/>
          <p:cNvSpPr/>
          <p:nvPr/>
        </p:nvSpPr>
        <p:spPr>
          <a:xfrm>
            <a:off x="560176" y="884322"/>
            <a:ext cx="108472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54" name="Rounded Rectangle 43">
            <a:extLst>
              <a:ext uri="{FF2B5EF4-FFF2-40B4-BE49-F238E27FC236}">
                <a16:creationId xmlns:a16="http://schemas.microsoft.com/office/drawing/2014/main" id="{DBE4B210-9F63-4EE4-A563-7C59CB51F196}"/>
              </a:ext>
            </a:extLst>
          </p:cNvPr>
          <p:cNvSpPr/>
          <p:nvPr/>
        </p:nvSpPr>
        <p:spPr>
          <a:xfrm>
            <a:off x="9291859" y="1375701"/>
            <a:ext cx="1110801" cy="7539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VERIFIKASI AKUN</a:t>
            </a:r>
            <a:endParaRPr lang="en-US" sz="1400" dirty="0"/>
          </a:p>
        </p:txBody>
      </p:sp>
      <p:sp>
        <p:nvSpPr>
          <p:cNvPr id="56" name="Right Arrow 3">
            <a:extLst>
              <a:ext uri="{FF2B5EF4-FFF2-40B4-BE49-F238E27FC236}">
                <a16:creationId xmlns:a16="http://schemas.microsoft.com/office/drawing/2014/main" id="{88A3CED1-0BF3-441E-8EBC-6C0009BB4281}"/>
              </a:ext>
            </a:extLst>
          </p:cNvPr>
          <p:cNvSpPr/>
          <p:nvPr/>
        </p:nvSpPr>
        <p:spPr>
          <a:xfrm>
            <a:off x="2205078" y="1339632"/>
            <a:ext cx="7212307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8CDB5E7E-33B5-4DF2-8E5A-9ADCD6E6E986}"/>
              </a:ext>
            </a:extLst>
          </p:cNvPr>
          <p:cNvSpPr/>
          <p:nvPr/>
        </p:nvSpPr>
        <p:spPr>
          <a:xfrm rot="16200000" flipH="1">
            <a:off x="6384479" y="-529642"/>
            <a:ext cx="932105" cy="6096001"/>
          </a:xfrm>
          <a:prstGeom prst="bentUp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058C39-80BE-C765-1CB1-06F6DAEB0677}"/>
              </a:ext>
            </a:extLst>
          </p:cNvPr>
          <p:cNvSpPr/>
          <p:nvPr/>
        </p:nvSpPr>
        <p:spPr>
          <a:xfrm>
            <a:off x="7425544" y="4847182"/>
            <a:ext cx="4243934" cy="16203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75C27D-BEA8-A6EF-4809-C6CFA49F1248}"/>
              </a:ext>
            </a:extLst>
          </p:cNvPr>
          <p:cNvSpPr txBox="1"/>
          <p:nvPr/>
        </p:nvSpPr>
        <p:spPr>
          <a:xfrm flipH="1">
            <a:off x="7524610" y="4978202"/>
            <a:ext cx="40604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KONDISI DIMANA PROVINSI YANG DIPILIH, MEMILIKI KOORDINATOR</a:t>
            </a:r>
          </a:p>
        </p:txBody>
      </p:sp>
    </p:spTree>
    <p:extLst>
      <p:ext uri="{BB962C8B-B14F-4D97-AF65-F5344CB8AC3E}">
        <p14:creationId xmlns:p14="http://schemas.microsoft.com/office/powerpoint/2010/main" val="106141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" y="-7718"/>
            <a:ext cx="6095998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2" name="Rectangle 41"/>
          <p:cNvSpPr/>
          <p:nvPr/>
        </p:nvSpPr>
        <p:spPr>
          <a:xfrm>
            <a:off x="6096001" y="-7718"/>
            <a:ext cx="6096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Rounded Rectangle 28"/>
          <p:cNvSpPr/>
          <p:nvPr/>
        </p:nvSpPr>
        <p:spPr>
          <a:xfrm>
            <a:off x="1114240" y="5170613"/>
            <a:ext cx="2566149" cy="7403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 err="1"/>
              <a:t>Selesai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766859" y="3207000"/>
            <a:ext cx="3537615" cy="1741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Detail Perusahaan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 Perusahaan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Alamat*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Koordinat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Asosiasi</a:t>
            </a:r>
            <a:r>
              <a:rPr lang="en-US" sz="1400" dirty="0"/>
              <a:t>/Non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Jenis</a:t>
            </a:r>
            <a:r>
              <a:rPr lang="en-US" sz="1400" dirty="0"/>
              <a:t> </a:t>
            </a:r>
            <a:r>
              <a:rPr lang="en-US" sz="1400" dirty="0" err="1"/>
              <a:t>Penyedia</a:t>
            </a:r>
            <a:r>
              <a:rPr lang="en-US" sz="1400" dirty="0"/>
              <a:t>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Logo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32579" y="1976594"/>
            <a:ext cx="1524002" cy="110938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LOGIN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Password</a:t>
            </a:r>
          </a:p>
        </p:txBody>
      </p:sp>
      <p:sp>
        <p:nvSpPr>
          <p:cNvPr id="28" name="Right Arrow 27"/>
          <p:cNvSpPr/>
          <p:nvPr/>
        </p:nvSpPr>
        <p:spPr>
          <a:xfrm rot="5400000">
            <a:off x="2270094" y="4693581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733490" y="-25758"/>
            <a:ext cx="26357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PELAKU USAHA (SCOPE WILAYAH)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408763" y="92543"/>
            <a:ext cx="184082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KOORDINATOR PUSAT</a:t>
            </a:r>
            <a:endParaRPr 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ounded Rectangle 4">
            <a:extLst>
              <a:ext uri="{FF2B5EF4-FFF2-40B4-BE49-F238E27FC236}">
                <a16:creationId xmlns:a16="http://schemas.microsoft.com/office/drawing/2014/main" id="{8C5B68A3-2E2D-4FD4-9F9C-5651FD6B9B9E}"/>
              </a:ext>
            </a:extLst>
          </p:cNvPr>
          <p:cNvSpPr/>
          <p:nvPr/>
        </p:nvSpPr>
        <p:spPr>
          <a:xfrm>
            <a:off x="633559" y="1413032"/>
            <a:ext cx="1729537" cy="169215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REGISTRASI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Email </a:t>
            </a:r>
            <a:r>
              <a:rPr lang="en-US" sz="1400" dirty="0" err="1"/>
              <a:t>aktif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</a:t>
            </a:r>
            <a:r>
              <a:rPr lang="en-US" sz="1400" dirty="0" err="1"/>
              <a:t>Kontak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Jabatan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Alamat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Provinsi</a:t>
            </a:r>
            <a:endParaRPr lang="en-US" sz="1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2571006" y="2810720"/>
            <a:ext cx="324970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Right Arrow 3"/>
          <p:cNvSpPr/>
          <p:nvPr/>
        </p:nvSpPr>
        <p:spPr>
          <a:xfrm>
            <a:off x="560176" y="884322"/>
            <a:ext cx="1084729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54" name="Rounded Rectangle 43">
            <a:extLst>
              <a:ext uri="{FF2B5EF4-FFF2-40B4-BE49-F238E27FC236}">
                <a16:creationId xmlns:a16="http://schemas.microsoft.com/office/drawing/2014/main" id="{DBE4B210-9F63-4EE4-A563-7C59CB51F196}"/>
              </a:ext>
            </a:extLst>
          </p:cNvPr>
          <p:cNvSpPr/>
          <p:nvPr/>
        </p:nvSpPr>
        <p:spPr>
          <a:xfrm>
            <a:off x="9291859" y="1375701"/>
            <a:ext cx="1110801" cy="75394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VERIFIKASI AKUN</a:t>
            </a:r>
            <a:endParaRPr lang="en-US" sz="1400" dirty="0"/>
          </a:p>
        </p:txBody>
      </p:sp>
      <p:sp>
        <p:nvSpPr>
          <p:cNvPr id="56" name="Right Arrow 3">
            <a:extLst>
              <a:ext uri="{FF2B5EF4-FFF2-40B4-BE49-F238E27FC236}">
                <a16:creationId xmlns:a16="http://schemas.microsoft.com/office/drawing/2014/main" id="{88A3CED1-0BF3-441E-8EBC-6C0009BB4281}"/>
              </a:ext>
            </a:extLst>
          </p:cNvPr>
          <p:cNvSpPr/>
          <p:nvPr/>
        </p:nvSpPr>
        <p:spPr>
          <a:xfrm>
            <a:off x="2205078" y="1339632"/>
            <a:ext cx="7212307" cy="672352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8CDB5E7E-33B5-4DF2-8E5A-9ADCD6E6E986}"/>
              </a:ext>
            </a:extLst>
          </p:cNvPr>
          <p:cNvSpPr/>
          <p:nvPr/>
        </p:nvSpPr>
        <p:spPr>
          <a:xfrm rot="16200000" flipH="1">
            <a:off x="6384479" y="-529642"/>
            <a:ext cx="932105" cy="6096001"/>
          </a:xfrm>
          <a:prstGeom prst="bentUp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A8406-2E5C-48C0-B7AA-42613F7EDAAF}"/>
              </a:ext>
            </a:extLst>
          </p:cNvPr>
          <p:cNvSpPr/>
          <p:nvPr/>
        </p:nvSpPr>
        <p:spPr>
          <a:xfrm>
            <a:off x="6142013" y="5960665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FAFEBA-343F-C8E0-D5D6-190BD8285DD3}"/>
              </a:ext>
            </a:extLst>
          </p:cNvPr>
          <p:cNvSpPr/>
          <p:nvPr/>
        </p:nvSpPr>
        <p:spPr>
          <a:xfrm>
            <a:off x="7425544" y="4723967"/>
            <a:ext cx="4243934" cy="174353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A905F0-8941-B245-DED1-3310FE16D42F}"/>
              </a:ext>
            </a:extLst>
          </p:cNvPr>
          <p:cNvSpPr txBox="1"/>
          <p:nvPr/>
        </p:nvSpPr>
        <p:spPr>
          <a:xfrm flipH="1">
            <a:off x="7473412" y="4995570"/>
            <a:ext cx="4159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KONDISI DIMANA PROVINSI YANG DIPILIH, TIDAK MEMILIKI KOORDINATOR</a:t>
            </a:r>
          </a:p>
        </p:txBody>
      </p:sp>
    </p:spTree>
    <p:extLst>
      <p:ext uri="{BB962C8B-B14F-4D97-AF65-F5344CB8AC3E}">
        <p14:creationId xmlns:p14="http://schemas.microsoft.com/office/powerpoint/2010/main" val="831569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555</TotalTime>
  <Words>1048</Words>
  <Application>Microsoft Office PowerPoint</Application>
  <PresentationFormat>Widescreen</PresentationFormat>
  <Paragraphs>315</Paragraphs>
  <Slides>19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Tw Cen MT</vt:lpstr>
      <vt:lpstr>Tw Cen MT Condensed</vt:lpstr>
      <vt:lpstr>Wingdings 3</vt:lpstr>
      <vt:lpstr>Integral</vt:lpstr>
      <vt:lpstr>APLIKASI STOP BOROS PANGAN V.2</vt:lpstr>
      <vt:lpstr>KOMPARASI DESAIN</vt:lpstr>
      <vt:lpstr>KOMPARASI MODUL</vt:lpstr>
      <vt:lpstr>KOMPARASI USER LEVEL</vt:lpstr>
      <vt:lpstr>KOMPARASI SISTEM</vt:lpstr>
      <vt:lpstr>PENGAJUAN ALUR APLIKASI V2</vt:lpstr>
      <vt:lpstr>SKEMA VERSI 2</vt:lpstr>
      <vt:lpstr>PowerPoint Presentation</vt:lpstr>
      <vt:lpstr>PowerPoint Presentation</vt:lpstr>
      <vt:lpstr>SKEMA VERSI 2</vt:lpstr>
      <vt:lpstr>PowerPoint Presentation</vt:lpstr>
      <vt:lpstr>SKEMA VERSI 2</vt:lpstr>
      <vt:lpstr>PowerPoint Presentation</vt:lpstr>
      <vt:lpstr>PowerPoint Presentation</vt:lpstr>
      <vt:lpstr>PowerPoint Presentation</vt:lpstr>
      <vt:lpstr>SKEMA VERSI 2</vt:lpstr>
      <vt:lpstr>PowerPoint Presentation</vt:lpstr>
      <vt:lpstr>SKEMA VERSI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STOP BOROS PANGAN V.2</dc:title>
  <dc:creator>Hewlette Pakard</dc:creator>
  <cp:lastModifiedBy>irma siti rahmah</cp:lastModifiedBy>
  <cp:revision>45</cp:revision>
  <dcterms:created xsi:type="dcterms:W3CDTF">2023-08-31T11:49:19Z</dcterms:created>
  <dcterms:modified xsi:type="dcterms:W3CDTF">2023-09-01T07:37:46Z</dcterms:modified>
</cp:coreProperties>
</file>